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2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68" r:id="rId2"/>
    <p:sldMasterId id="2147483792" r:id="rId3"/>
  </p:sldMasterIdLst>
  <p:notesMasterIdLst>
    <p:notesMasterId r:id="rId43"/>
  </p:notesMasterIdLst>
  <p:handoutMasterIdLst>
    <p:handoutMasterId r:id="rId44"/>
  </p:handoutMasterIdLst>
  <p:sldIdLst>
    <p:sldId id="907" r:id="rId4"/>
    <p:sldId id="734" r:id="rId5"/>
    <p:sldId id="871" r:id="rId6"/>
    <p:sldId id="930" r:id="rId7"/>
    <p:sldId id="931" r:id="rId8"/>
    <p:sldId id="933" r:id="rId9"/>
    <p:sldId id="896" r:id="rId10"/>
    <p:sldId id="925" r:id="rId11"/>
    <p:sldId id="906" r:id="rId12"/>
    <p:sldId id="800" r:id="rId13"/>
    <p:sldId id="899" r:id="rId14"/>
    <p:sldId id="924" r:id="rId15"/>
    <p:sldId id="914" r:id="rId16"/>
    <p:sldId id="923" r:id="rId17"/>
    <p:sldId id="262" r:id="rId18"/>
    <p:sldId id="261" r:id="rId19"/>
    <p:sldId id="927" r:id="rId20"/>
    <p:sldId id="908" r:id="rId21"/>
    <p:sldId id="922" r:id="rId22"/>
    <p:sldId id="833" r:id="rId23"/>
    <p:sldId id="901" r:id="rId24"/>
    <p:sldId id="740" r:id="rId25"/>
    <p:sldId id="741" r:id="rId26"/>
    <p:sldId id="742" r:id="rId27"/>
    <p:sldId id="928" r:id="rId28"/>
    <p:sldId id="926" r:id="rId29"/>
    <p:sldId id="750" r:id="rId30"/>
    <p:sldId id="909" r:id="rId31"/>
    <p:sldId id="894" r:id="rId32"/>
    <p:sldId id="929" r:id="rId33"/>
    <p:sldId id="878" r:id="rId34"/>
    <p:sldId id="910" r:id="rId35"/>
    <p:sldId id="932" r:id="rId36"/>
    <p:sldId id="295" r:id="rId37"/>
    <p:sldId id="918" r:id="rId38"/>
    <p:sldId id="919" r:id="rId39"/>
    <p:sldId id="921" r:id="rId40"/>
    <p:sldId id="915" r:id="rId41"/>
    <p:sldId id="92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10593E-D05C-42D6-ADB2-304E98D577D0}" v="1186" dt="2021-09-21T19:02:20.0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3792" autoAdjust="0"/>
  </p:normalViewPr>
  <p:slideViewPr>
    <p:cSldViewPr>
      <p:cViewPr varScale="1">
        <p:scale>
          <a:sx n="107" d="100"/>
          <a:sy n="107" d="100"/>
        </p:scale>
        <p:origin x="175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6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93" d="10000"/>
        <a:sy n="7493" d="100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692" y="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10" Type="http://schemas.openxmlformats.org/officeDocument/2006/relationships/image" Target="../media/image60.svg"/><Relationship Id="rId4" Type="http://schemas.openxmlformats.org/officeDocument/2006/relationships/image" Target="../media/image54.svg"/><Relationship Id="rId9" Type="http://schemas.openxmlformats.org/officeDocument/2006/relationships/image" Target="../media/image5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10" Type="http://schemas.openxmlformats.org/officeDocument/2006/relationships/image" Target="../media/image60.svg"/><Relationship Id="rId4" Type="http://schemas.openxmlformats.org/officeDocument/2006/relationships/image" Target="../media/image54.svg"/><Relationship Id="rId9" Type="http://schemas.openxmlformats.org/officeDocument/2006/relationships/image" Target="../media/image5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A0D63B-5CCA-45D7-B7C0-7B0FDFC31928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6323207-CD15-47CE-BEC2-98F466473CC0}">
      <dgm:prSet custT="1"/>
      <dgm:spPr/>
      <dgm:t>
        <a:bodyPr/>
        <a:lstStyle/>
        <a:p>
          <a:pPr>
            <a:defRPr b="1"/>
          </a:pPr>
          <a:r>
            <a:rPr lang="en-US" sz="2800" dirty="0"/>
            <a:t>MI </a:t>
          </a:r>
        </a:p>
      </dgm:t>
    </dgm:pt>
    <dgm:pt modelId="{9D889BF1-6C4E-4FC2-87E5-B124E88A5C88}" type="parTrans" cxnId="{EB8C65FC-8411-4778-AF0C-BC8D0C68D2E0}">
      <dgm:prSet/>
      <dgm:spPr/>
      <dgm:t>
        <a:bodyPr/>
        <a:lstStyle/>
        <a:p>
          <a:endParaRPr lang="en-US" sz="2800"/>
        </a:p>
      </dgm:t>
    </dgm:pt>
    <dgm:pt modelId="{3F537D50-E45C-4354-ADC0-1374C7E566EC}" type="sibTrans" cxnId="{EB8C65FC-8411-4778-AF0C-BC8D0C68D2E0}">
      <dgm:prSet/>
      <dgm:spPr/>
      <dgm:t>
        <a:bodyPr/>
        <a:lstStyle/>
        <a:p>
          <a:endParaRPr lang="en-US" sz="2800"/>
        </a:p>
      </dgm:t>
    </dgm:pt>
    <dgm:pt modelId="{C2F30635-DE46-4899-A936-EF6C4FEB9D61}">
      <dgm:prSet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n-US" sz="2800" dirty="0"/>
            <a:t>Definition </a:t>
          </a:r>
        </a:p>
      </dgm:t>
    </dgm:pt>
    <dgm:pt modelId="{88AE4FBF-5A8D-49F7-9A05-9F7594BB3601}" type="parTrans" cxnId="{5528A0A3-F902-4629-8960-4A795120281C}">
      <dgm:prSet/>
      <dgm:spPr/>
      <dgm:t>
        <a:bodyPr/>
        <a:lstStyle/>
        <a:p>
          <a:endParaRPr lang="en-US" sz="2800"/>
        </a:p>
      </dgm:t>
    </dgm:pt>
    <dgm:pt modelId="{7970339F-06AA-4BB8-BD84-2AD63A5ABCF7}" type="sibTrans" cxnId="{5528A0A3-F902-4629-8960-4A795120281C}">
      <dgm:prSet/>
      <dgm:spPr/>
      <dgm:t>
        <a:bodyPr/>
        <a:lstStyle/>
        <a:p>
          <a:endParaRPr lang="en-US" sz="2800"/>
        </a:p>
      </dgm:t>
    </dgm:pt>
    <dgm:pt modelId="{E9942DF6-33DC-4853-8D5C-9156EA41F9C1}">
      <dgm:prSet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n-US" sz="2800" dirty="0"/>
            <a:t>History </a:t>
          </a:r>
        </a:p>
      </dgm:t>
    </dgm:pt>
    <dgm:pt modelId="{B97EE689-857F-4A98-A40A-B65055F0B7F2}" type="parTrans" cxnId="{E3C27E86-DD1B-4189-A93F-559B12377F9F}">
      <dgm:prSet/>
      <dgm:spPr/>
      <dgm:t>
        <a:bodyPr/>
        <a:lstStyle/>
        <a:p>
          <a:endParaRPr lang="en-US" sz="2800"/>
        </a:p>
      </dgm:t>
    </dgm:pt>
    <dgm:pt modelId="{A8546491-F664-4525-B983-B35A5DF48484}" type="sibTrans" cxnId="{E3C27E86-DD1B-4189-A93F-559B12377F9F}">
      <dgm:prSet/>
      <dgm:spPr/>
      <dgm:t>
        <a:bodyPr/>
        <a:lstStyle/>
        <a:p>
          <a:endParaRPr lang="en-US" sz="2800"/>
        </a:p>
      </dgm:t>
    </dgm:pt>
    <dgm:pt modelId="{9C2C36E0-ED41-4005-AF26-BD8DE189F425}">
      <dgm:prSet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n-US" sz="2800" dirty="0"/>
            <a:t>Applications</a:t>
          </a:r>
        </a:p>
      </dgm:t>
    </dgm:pt>
    <dgm:pt modelId="{D591A04E-0AB2-4E52-8641-D1E43BD221A3}" type="parTrans" cxnId="{25ED0F40-B683-4B88-A926-2935008D86BF}">
      <dgm:prSet/>
      <dgm:spPr/>
      <dgm:t>
        <a:bodyPr/>
        <a:lstStyle/>
        <a:p>
          <a:endParaRPr lang="en-US" sz="2800"/>
        </a:p>
      </dgm:t>
    </dgm:pt>
    <dgm:pt modelId="{059FC054-705C-4B73-AB32-8E2D4B4FE992}" type="sibTrans" cxnId="{25ED0F40-B683-4B88-A926-2935008D86BF}">
      <dgm:prSet/>
      <dgm:spPr/>
      <dgm:t>
        <a:bodyPr/>
        <a:lstStyle/>
        <a:p>
          <a:endParaRPr lang="en-US" sz="2800"/>
        </a:p>
      </dgm:t>
    </dgm:pt>
    <dgm:pt modelId="{D027CF1A-EE44-4383-A9AF-7876984CC01E}">
      <dgm:prSet custT="1"/>
      <dgm:spPr/>
      <dgm:t>
        <a:bodyPr/>
        <a:lstStyle/>
        <a:p>
          <a:pPr>
            <a:defRPr b="1"/>
          </a:pPr>
          <a:r>
            <a:rPr lang="en-US" sz="2800" dirty="0"/>
            <a:t>Spirit of MI</a:t>
          </a:r>
        </a:p>
        <a:p>
          <a:pPr>
            <a:defRPr b="1"/>
          </a:pPr>
          <a:endParaRPr lang="en-US" sz="2800" dirty="0"/>
        </a:p>
      </dgm:t>
    </dgm:pt>
    <dgm:pt modelId="{F1984DDD-B363-4D54-A81E-4D4EC451625D}" type="parTrans" cxnId="{F08DAF66-249C-44EA-9CB9-A14F91A9275A}">
      <dgm:prSet/>
      <dgm:spPr/>
      <dgm:t>
        <a:bodyPr/>
        <a:lstStyle/>
        <a:p>
          <a:endParaRPr lang="en-US" sz="2800"/>
        </a:p>
      </dgm:t>
    </dgm:pt>
    <dgm:pt modelId="{F03BBEE0-BAF0-4D05-AB0C-873CD5CDDEE7}" type="sibTrans" cxnId="{F08DAF66-249C-44EA-9CB9-A14F91A9275A}">
      <dgm:prSet/>
      <dgm:spPr/>
      <dgm:t>
        <a:bodyPr/>
        <a:lstStyle/>
        <a:p>
          <a:endParaRPr lang="en-US" sz="2800"/>
        </a:p>
      </dgm:t>
    </dgm:pt>
    <dgm:pt modelId="{25B5C76C-2E63-45A9-B122-D74DDEC40C40}">
      <dgm:prSet custT="1"/>
      <dgm:spPr/>
      <dgm:t>
        <a:bodyPr/>
        <a:lstStyle/>
        <a:p>
          <a:r>
            <a:rPr lang="en-US" sz="2800" dirty="0"/>
            <a:t>Partnership</a:t>
          </a:r>
        </a:p>
      </dgm:t>
    </dgm:pt>
    <dgm:pt modelId="{DB3F1371-CF25-49CD-BDA1-52E78B8E35DC}" type="parTrans" cxnId="{AFF288C9-F811-4A06-8BCB-2F43314F7ECC}">
      <dgm:prSet/>
      <dgm:spPr/>
      <dgm:t>
        <a:bodyPr/>
        <a:lstStyle/>
        <a:p>
          <a:endParaRPr lang="en-US" sz="2800"/>
        </a:p>
      </dgm:t>
    </dgm:pt>
    <dgm:pt modelId="{7BB81472-0721-46AB-B966-483C4ABCFD9C}" type="sibTrans" cxnId="{AFF288C9-F811-4A06-8BCB-2F43314F7ECC}">
      <dgm:prSet/>
      <dgm:spPr/>
      <dgm:t>
        <a:bodyPr/>
        <a:lstStyle/>
        <a:p>
          <a:endParaRPr lang="en-US" sz="2800"/>
        </a:p>
      </dgm:t>
    </dgm:pt>
    <dgm:pt modelId="{61D1FAB5-D308-4524-82FF-59915178CCE8}">
      <dgm:prSet custT="1"/>
      <dgm:spPr/>
      <dgm:t>
        <a:bodyPr/>
        <a:lstStyle/>
        <a:p>
          <a:r>
            <a:rPr lang="en-US" sz="2800"/>
            <a:t>Acceptance</a:t>
          </a:r>
        </a:p>
      </dgm:t>
    </dgm:pt>
    <dgm:pt modelId="{32A61F36-B56A-4C84-8DD7-5386F4CE8BBD}" type="parTrans" cxnId="{91B234E1-E910-41D3-9883-57AFC338CF2D}">
      <dgm:prSet/>
      <dgm:spPr/>
      <dgm:t>
        <a:bodyPr/>
        <a:lstStyle/>
        <a:p>
          <a:endParaRPr lang="en-US" sz="2800"/>
        </a:p>
      </dgm:t>
    </dgm:pt>
    <dgm:pt modelId="{F3BE4E8E-F232-488A-B3E0-3F3D62A074A5}" type="sibTrans" cxnId="{91B234E1-E910-41D3-9883-57AFC338CF2D}">
      <dgm:prSet/>
      <dgm:spPr/>
      <dgm:t>
        <a:bodyPr/>
        <a:lstStyle/>
        <a:p>
          <a:endParaRPr lang="en-US" sz="2800"/>
        </a:p>
      </dgm:t>
    </dgm:pt>
    <dgm:pt modelId="{47039995-4839-403D-A379-6009D4C83789}">
      <dgm:prSet custT="1"/>
      <dgm:spPr/>
      <dgm:t>
        <a:bodyPr/>
        <a:lstStyle/>
        <a:p>
          <a:r>
            <a:rPr lang="en-US" sz="2800"/>
            <a:t>Compassion</a:t>
          </a:r>
        </a:p>
      </dgm:t>
    </dgm:pt>
    <dgm:pt modelId="{9FB4DA8A-F1E5-4441-9C53-D2880D7B55A0}" type="parTrans" cxnId="{B4E1EECF-F6DB-454A-8D84-D489BC7DCF44}">
      <dgm:prSet/>
      <dgm:spPr/>
      <dgm:t>
        <a:bodyPr/>
        <a:lstStyle/>
        <a:p>
          <a:endParaRPr lang="en-US" sz="2800"/>
        </a:p>
      </dgm:t>
    </dgm:pt>
    <dgm:pt modelId="{C80C937D-F944-45A1-87BE-6ABE7A867F46}" type="sibTrans" cxnId="{B4E1EECF-F6DB-454A-8D84-D489BC7DCF44}">
      <dgm:prSet/>
      <dgm:spPr/>
      <dgm:t>
        <a:bodyPr/>
        <a:lstStyle/>
        <a:p>
          <a:endParaRPr lang="en-US" sz="2800"/>
        </a:p>
      </dgm:t>
    </dgm:pt>
    <dgm:pt modelId="{77E15038-8D89-497F-A554-6CDD5C172EDF}">
      <dgm:prSet custT="1"/>
      <dgm:spPr/>
      <dgm:t>
        <a:bodyPr/>
        <a:lstStyle/>
        <a:p>
          <a:r>
            <a:rPr lang="en-US" sz="2800"/>
            <a:t>Evocation</a:t>
          </a:r>
        </a:p>
      </dgm:t>
    </dgm:pt>
    <dgm:pt modelId="{E2FF3510-4704-4895-8EE8-3035A7AC9404}" type="parTrans" cxnId="{BA554FF4-8C2E-4FA1-BF7C-16E277FBC67E}">
      <dgm:prSet/>
      <dgm:spPr/>
      <dgm:t>
        <a:bodyPr/>
        <a:lstStyle/>
        <a:p>
          <a:endParaRPr lang="en-US" sz="2800"/>
        </a:p>
      </dgm:t>
    </dgm:pt>
    <dgm:pt modelId="{ABA8280E-0520-482A-83AC-7BB36A39BC82}" type="sibTrans" cxnId="{BA554FF4-8C2E-4FA1-BF7C-16E277FBC67E}">
      <dgm:prSet/>
      <dgm:spPr/>
      <dgm:t>
        <a:bodyPr/>
        <a:lstStyle/>
        <a:p>
          <a:endParaRPr lang="en-US" sz="2800"/>
        </a:p>
      </dgm:t>
    </dgm:pt>
    <dgm:pt modelId="{16F58589-D9F5-4B66-B89C-A37EA7D72BFC}">
      <dgm:prSet custT="1"/>
      <dgm:spPr/>
      <dgm:t>
        <a:bodyPr/>
        <a:lstStyle/>
        <a:p>
          <a:pPr>
            <a:defRPr b="1"/>
          </a:pPr>
          <a:r>
            <a:rPr lang="en-US" sz="2800" dirty="0"/>
            <a:t>Four Processes</a:t>
          </a:r>
        </a:p>
      </dgm:t>
    </dgm:pt>
    <dgm:pt modelId="{7717F88F-246A-4F55-ACD9-E9627C122E67}" type="parTrans" cxnId="{98B8D37F-2D06-4819-AAA6-63640B0B57B1}">
      <dgm:prSet/>
      <dgm:spPr/>
      <dgm:t>
        <a:bodyPr/>
        <a:lstStyle/>
        <a:p>
          <a:endParaRPr lang="en-US" sz="2800"/>
        </a:p>
      </dgm:t>
    </dgm:pt>
    <dgm:pt modelId="{6A2EF23F-81AB-4D33-8DDF-D5EB8FC20327}" type="sibTrans" cxnId="{98B8D37F-2D06-4819-AAA6-63640B0B57B1}">
      <dgm:prSet/>
      <dgm:spPr/>
      <dgm:t>
        <a:bodyPr/>
        <a:lstStyle/>
        <a:p>
          <a:endParaRPr lang="en-US" sz="2800"/>
        </a:p>
      </dgm:t>
    </dgm:pt>
    <dgm:pt modelId="{47D031C3-7EBB-4646-9723-AAA9296F18FB}">
      <dgm:prSet custT="1"/>
      <dgm:spPr/>
      <dgm:t>
        <a:bodyPr/>
        <a:lstStyle/>
        <a:p>
          <a:r>
            <a:rPr lang="en-US" sz="2800"/>
            <a:t>Engage</a:t>
          </a:r>
        </a:p>
      </dgm:t>
    </dgm:pt>
    <dgm:pt modelId="{67819D05-1C5B-4DAF-98D7-C6C40737C7FA}" type="parTrans" cxnId="{1FA66F72-ACEC-43C1-832C-5052B7942363}">
      <dgm:prSet/>
      <dgm:spPr/>
      <dgm:t>
        <a:bodyPr/>
        <a:lstStyle/>
        <a:p>
          <a:endParaRPr lang="en-US" sz="2800"/>
        </a:p>
      </dgm:t>
    </dgm:pt>
    <dgm:pt modelId="{039112FA-986A-47ED-A206-C266F54946D5}" type="sibTrans" cxnId="{1FA66F72-ACEC-43C1-832C-5052B7942363}">
      <dgm:prSet/>
      <dgm:spPr/>
      <dgm:t>
        <a:bodyPr/>
        <a:lstStyle/>
        <a:p>
          <a:endParaRPr lang="en-US" sz="2800"/>
        </a:p>
      </dgm:t>
    </dgm:pt>
    <dgm:pt modelId="{95601F76-E8A8-4D8C-AA63-AB3FD9453448}">
      <dgm:prSet custT="1"/>
      <dgm:spPr/>
      <dgm:t>
        <a:bodyPr/>
        <a:lstStyle/>
        <a:p>
          <a:r>
            <a:rPr lang="en-US" sz="2800"/>
            <a:t>Focus</a:t>
          </a:r>
        </a:p>
      </dgm:t>
    </dgm:pt>
    <dgm:pt modelId="{11457B6A-348E-4941-A0C7-38218A29A462}" type="parTrans" cxnId="{7EA0CE05-5A95-4493-B774-63DD674C1D63}">
      <dgm:prSet/>
      <dgm:spPr/>
      <dgm:t>
        <a:bodyPr/>
        <a:lstStyle/>
        <a:p>
          <a:endParaRPr lang="en-US" sz="2800"/>
        </a:p>
      </dgm:t>
    </dgm:pt>
    <dgm:pt modelId="{C579D269-281C-42D2-B67E-67BB5B5BF3BE}" type="sibTrans" cxnId="{7EA0CE05-5A95-4493-B774-63DD674C1D63}">
      <dgm:prSet/>
      <dgm:spPr/>
      <dgm:t>
        <a:bodyPr/>
        <a:lstStyle/>
        <a:p>
          <a:endParaRPr lang="en-US" sz="2800"/>
        </a:p>
      </dgm:t>
    </dgm:pt>
    <dgm:pt modelId="{0DA9F750-6AA5-4082-9817-C10E6C959057}">
      <dgm:prSet custT="1"/>
      <dgm:spPr/>
      <dgm:t>
        <a:bodyPr/>
        <a:lstStyle/>
        <a:p>
          <a:r>
            <a:rPr lang="en-US" sz="2800"/>
            <a:t>Evoke</a:t>
          </a:r>
        </a:p>
      </dgm:t>
    </dgm:pt>
    <dgm:pt modelId="{9CD7EDE0-333B-46C3-9BE8-56FC3912E7A3}" type="parTrans" cxnId="{D9544ECD-5A4F-4CE9-8236-EB50133072B6}">
      <dgm:prSet/>
      <dgm:spPr/>
      <dgm:t>
        <a:bodyPr/>
        <a:lstStyle/>
        <a:p>
          <a:endParaRPr lang="en-US" sz="2800"/>
        </a:p>
      </dgm:t>
    </dgm:pt>
    <dgm:pt modelId="{0C657FAF-1961-475E-AF2C-305AD64BF424}" type="sibTrans" cxnId="{D9544ECD-5A4F-4CE9-8236-EB50133072B6}">
      <dgm:prSet/>
      <dgm:spPr/>
      <dgm:t>
        <a:bodyPr/>
        <a:lstStyle/>
        <a:p>
          <a:endParaRPr lang="en-US" sz="2800"/>
        </a:p>
      </dgm:t>
    </dgm:pt>
    <dgm:pt modelId="{E933478E-A8F3-46EC-B9D1-7728C8A37108}">
      <dgm:prSet custT="1"/>
      <dgm:spPr/>
      <dgm:t>
        <a:bodyPr/>
        <a:lstStyle/>
        <a:p>
          <a:r>
            <a:rPr lang="en-US" sz="2800"/>
            <a:t>Plan</a:t>
          </a:r>
        </a:p>
      </dgm:t>
    </dgm:pt>
    <dgm:pt modelId="{39988E9D-009E-4862-BB74-3801CACA2DE3}" type="parTrans" cxnId="{6069D737-7C06-4D9E-84F7-4A69A6D96798}">
      <dgm:prSet/>
      <dgm:spPr/>
      <dgm:t>
        <a:bodyPr/>
        <a:lstStyle/>
        <a:p>
          <a:endParaRPr lang="en-US" sz="2800"/>
        </a:p>
      </dgm:t>
    </dgm:pt>
    <dgm:pt modelId="{5E9F6732-1B1A-42C7-A280-8F4F8AF76BA6}" type="sibTrans" cxnId="{6069D737-7C06-4D9E-84F7-4A69A6D96798}">
      <dgm:prSet/>
      <dgm:spPr/>
      <dgm:t>
        <a:bodyPr/>
        <a:lstStyle/>
        <a:p>
          <a:endParaRPr lang="en-US" sz="2800"/>
        </a:p>
      </dgm:t>
    </dgm:pt>
    <dgm:pt modelId="{6FDF280C-EBED-4C41-9726-7CE2F30A7BD4}" type="pres">
      <dgm:prSet presAssocID="{26A0D63B-5CCA-45D7-B7C0-7B0FDFC31928}" presName="root" presStyleCnt="0">
        <dgm:presLayoutVars>
          <dgm:dir/>
          <dgm:resizeHandles val="exact"/>
        </dgm:presLayoutVars>
      </dgm:prSet>
      <dgm:spPr/>
    </dgm:pt>
    <dgm:pt modelId="{D5FC97AF-663A-4EFF-9350-A8C175E12DEE}" type="pres">
      <dgm:prSet presAssocID="{96323207-CD15-47CE-BEC2-98F466473CC0}" presName="compNode" presStyleCnt="0"/>
      <dgm:spPr/>
    </dgm:pt>
    <dgm:pt modelId="{D00E234D-EC23-45F0-88A8-580DBAD968ED}" type="pres">
      <dgm:prSet presAssocID="{96323207-CD15-47CE-BEC2-98F466473CC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2AC48522-C3B1-412C-B0B4-704E1E2312E6}" type="pres">
      <dgm:prSet presAssocID="{96323207-CD15-47CE-BEC2-98F466473CC0}" presName="iconSpace" presStyleCnt="0"/>
      <dgm:spPr/>
    </dgm:pt>
    <dgm:pt modelId="{E61E6067-C548-4A61-AB07-DC6D4CB4326D}" type="pres">
      <dgm:prSet presAssocID="{96323207-CD15-47CE-BEC2-98F466473CC0}" presName="parTx" presStyleLbl="revTx" presStyleIdx="0" presStyleCnt="6">
        <dgm:presLayoutVars>
          <dgm:chMax val="0"/>
          <dgm:chPref val="0"/>
        </dgm:presLayoutVars>
      </dgm:prSet>
      <dgm:spPr/>
    </dgm:pt>
    <dgm:pt modelId="{4620F992-FAEC-4226-97C8-D63F590A8656}" type="pres">
      <dgm:prSet presAssocID="{96323207-CD15-47CE-BEC2-98F466473CC0}" presName="txSpace" presStyleCnt="0"/>
      <dgm:spPr/>
    </dgm:pt>
    <dgm:pt modelId="{7FBABEA2-35D8-4267-A113-D522B7A2A90B}" type="pres">
      <dgm:prSet presAssocID="{96323207-CD15-47CE-BEC2-98F466473CC0}" presName="desTx" presStyleLbl="revTx" presStyleIdx="1" presStyleCnt="6">
        <dgm:presLayoutVars/>
      </dgm:prSet>
      <dgm:spPr/>
    </dgm:pt>
    <dgm:pt modelId="{3350F8C2-3828-4BDD-8B7F-45A7504A6296}" type="pres">
      <dgm:prSet presAssocID="{3F537D50-E45C-4354-ADC0-1374C7E566EC}" presName="sibTrans" presStyleCnt="0"/>
      <dgm:spPr/>
    </dgm:pt>
    <dgm:pt modelId="{C525CF66-3130-410D-A72B-4CCDBF6D9794}" type="pres">
      <dgm:prSet presAssocID="{D027CF1A-EE44-4383-A9AF-7876984CC01E}" presName="compNode" presStyleCnt="0"/>
      <dgm:spPr/>
    </dgm:pt>
    <dgm:pt modelId="{FAAAFD29-0BDD-4AA6-BF88-CAE481950AE8}" type="pres">
      <dgm:prSet presAssocID="{D027CF1A-EE44-4383-A9AF-7876984CC01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CF5D8B6F-2311-414D-8BA2-116B26D8CE83}" type="pres">
      <dgm:prSet presAssocID="{D027CF1A-EE44-4383-A9AF-7876984CC01E}" presName="iconSpace" presStyleCnt="0"/>
      <dgm:spPr/>
    </dgm:pt>
    <dgm:pt modelId="{F3636917-A284-43BA-B497-D3A7BFB2C244}" type="pres">
      <dgm:prSet presAssocID="{D027CF1A-EE44-4383-A9AF-7876984CC01E}" presName="parTx" presStyleLbl="revTx" presStyleIdx="2" presStyleCnt="6">
        <dgm:presLayoutVars>
          <dgm:chMax val="0"/>
          <dgm:chPref val="0"/>
        </dgm:presLayoutVars>
      </dgm:prSet>
      <dgm:spPr/>
    </dgm:pt>
    <dgm:pt modelId="{EE43F995-FA01-413F-8AB7-CAAB4959AEA2}" type="pres">
      <dgm:prSet presAssocID="{D027CF1A-EE44-4383-A9AF-7876984CC01E}" presName="txSpace" presStyleCnt="0"/>
      <dgm:spPr/>
    </dgm:pt>
    <dgm:pt modelId="{DE75ECD8-0CDF-4E13-8391-F7266AE2CAC7}" type="pres">
      <dgm:prSet presAssocID="{D027CF1A-EE44-4383-A9AF-7876984CC01E}" presName="desTx" presStyleLbl="revTx" presStyleIdx="3" presStyleCnt="6">
        <dgm:presLayoutVars/>
      </dgm:prSet>
      <dgm:spPr/>
    </dgm:pt>
    <dgm:pt modelId="{74E57BDE-AF12-48D2-ABF3-E2AB23F878B9}" type="pres">
      <dgm:prSet presAssocID="{F03BBEE0-BAF0-4D05-AB0C-873CD5CDDEE7}" presName="sibTrans" presStyleCnt="0"/>
      <dgm:spPr/>
    </dgm:pt>
    <dgm:pt modelId="{F830363C-1A6E-4FE4-8DF6-675FAEB7AA55}" type="pres">
      <dgm:prSet presAssocID="{16F58589-D9F5-4B66-B89C-A37EA7D72BFC}" presName="compNode" presStyleCnt="0"/>
      <dgm:spPr/>
    </dgm:pt>
    <dgm:pt modelId="{F8A22D66-DEEB-4AF9-B6AF-A12EF6D356D7}" type="pres">
      <dgm:prSet presAssocID="{16F58589-D9F5-4B66-B89C-A37EA7D72BF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1D862EBD-C61C-4C9E-8BB9-52B28296AAB5}" type="pres">
      <dgm:prSet presAssocID="{16F58589-D9F5-4B66-B89C-A37EA7D72BFC}" presName="iconSpace" presStyleCnt="0"/>
      <dgm:spPr/>
    </dgm:pt>
    <dgm:pt modelId="{69027D9D-64E8-4DDE-92AE-186491B002D1}" type="pres">
      <dgm:prSet presAssocID="{16F58589-D9F5-4B66-B89C-A37EA7D72BFC}" presName="parTx" presStyleLbl="revTx" presStyleIdx="4" presStyleCnt="6">
        <dgm:presLayoutVars>
          <dgm:chMax val="0"/>
          <dgm:chPref val="0"/>
        </dgm:presLayoutVars>
      </dgm:prSet>
      <dgm:spPr/>
    </dgm:pt>
    <dgm:pt modelId="{D53868C1-E908-4FF9-91F5-6144F316EBF0}" type="pres">
      <dgm:prSet presAssocID="{16F58589-D9F5-4B66-B89C-A37EA7D72BFC}" presName="txSpace" presStyleCnt="0"/>
      <dgm:spPr/>
    </dgm:pt>
    <dgm:pt modelId="{9113638F-0621-4518-95CD-1D8D0F75649B}" type="pres">
      <dgm:prSet presAssocID="{16F58589-D9F5-4B66-B89C-A37EA7D72BFC}" presName="desTx" presStyleLbl="revTx" presStyleIdx="5" presStyleCnt="6">
        <dgm:presLayoutVars/>
      </dgm:prSet>
      <dgm:spPr/>
    </dgm:pt>
  </dgm:ptLst>
  <dgm:cxnLst>
    <dgm:cxn modelId="{7EA0CE05-5A95-4493-B774-63DD674C1D63}" srcId="{16F58589-D9F5-4B66-B89C-A37EA7D72BFC}" destId="{95601F76-E8A8-4D8C-AA63-AB3FD9453448}" srcOrd="1" destOrd="0" parTransId="{11457B6A-348E-4941-A0C7-38218A29A462}" sibTransId="{C579D269-281C-42D2-B67E-67BB5B5BF3BE}"/>
    <dgm:cxn modelId="{22265D06-1DCC-4E23-B720-C02D6380A8A7}" type="presOf" srcId="{26A0D63B-5CCA-45D7-B7C0-7B0FDFC31928}" destId="{6FDF280C-EBED-4C41-9726-7CE2F30A7BD4}" srcOrd="0" destOrd="0" presId="urn:microsoft.com/office/officeart/2018/5/layout/CenteredIconLabelDescriptionList"/>
    <dgm:cxn modelId="{A4FC8015-2753-4EE3-B746-408520666649}" type="presOf" srcId="{47D031C3-7EBB-4646-9723-AAA9296F18FB}" destId="{9113638F-0621-4518-95CD-1D8D0F75649B}" srcOrd="0" destOrd="0" presId="urn:microsoft.com/office/officeart/2018/5/layout/CenteredIconLabelDescriptionList"/>
    <dgm:cxn modelId="{E74A482A-567B-4BA1-A8E2-E41738F57784}" type="presOf" srcId="{C2F30635-DE46-4899-A936-EF6C4FEB9D61}" destId="{7FBABEA2-35D8-4267-A113-D522B7A2A90B}" srcOrd="0" destOrd="0" presId="urn:microsoft.com/office/officeart/2018/5/layout/CenteredIconLabelDescriptionList"/>
    <dgm:cxn modelId="{4E401B2E-02BF-4EEB-85B2-AD2FE23C398A}" type="presOf" srcId="{16F58589-D9F5-4B66-B89C-A37EA7D72BFC}" destId="{69027D9D-64E8-4DDE-92AE-186491B002D1}" srcOrd="0" destOrd="0" presId="urn:microsoft.com/office/officeart/2018/5/layout/CenteredIconLabelDescriptionList"/>
    <dgm:cxn modelId="{6069D737-7C06-4D9E-84F7-4A69A6D96798}" srcId="{16F58589-D9F5-4B66-B89C-A37EA7D72BFC}" destId="{E933478E-A8F3-46EC-B9D1-7728C8A37108}" srcOrd="3" destOrd="0" parTransId="{39988E9D-009E-4862-BB74-3801CACA2DE3}" sibTransId="{5E9F6732-1B1A-42C7-A280-8F4F8AF76BA6}"/>
    <dgm:cxn modelId="{25ED0F40-B683-4B88-A926-2935008D86BF}" srcId="{96323207-CD15-47CE-BEC2-98F466473CC0}" destId="{9C2C36E0-ED41-4005-AF26-BD8DE189F425}" srcOrd="2" destOrd="0" parTransId="{D591A04E-0AB2-4E52-8641-D1E43BD221A3}" sibTransId="{059FC054-705C-4B73-AB32-8E2D4B4FE992}"/>
    <dgm:cxn modelId="{F08DAF66-249C-44EA-9CB9-A14F91A9275A}" srcId="{26A0D63B-5CCA-45D7-B7C0-7B0FDFC31928}" destId="{D027CF1A-EE44-4383-A9AF-7876984CC01E}" srcOrd="1" destOrd="0" parTransId="{F1984DDD-B363-4D54-A81E-4D4EC451625D}" sibTransId="{F03BBEE0-BAF0-4D05-AB0C-873CD5CDDEE7}"/>
    <dgm:cxn modelId="{08F4C866-2433-4AD2-B282-B094E1AAC2A8}" type="presOf" srcId="{25B5C76C-2E63-45A9-B122-D74DDEC40C40}" destId="{DE75ECD8-0CDF-4E13-8391-F7266AE2CAC7}" srcOrd="0" destOrd="0" presId="urn:microsoft.com/office/officeart/2018/5/layout/CenteredIconLabelDescriptionList"/>
    <dgm:cxn modelId="{BC22B66B-ADB8-47F0-BE67-683145BBEFA2}" type="presOf" srcId="{77E15038-8D89-497F-A554-6CDD5C172EDF}" destId="{DE75ECD8-0CDF-4E13-8391-F7266AE2CAC7}" srcOrd="0" destOrd="3" presId="urn:microsoft.com/office/officeart/2018/5/layout/CenteredIconLabelDescriptionList"/>
    <dgm:cxn modelId="{BDF0D66C-4A3E-45D4-9638-824C1FEFB657}" type="presOf" srcId="{96323207-CD15-47CE-BEC2-98F466473CC0}" destId="{E61E6067-C548-4A61-AB07-DC6D4CB4326D}" srcOrd="0" destOrd="0" presId="urn:microsoft.com/office/officeart/2018/5/layout/CenteredIconLabelDescriptionList"/>
    <dgm:cxn modelId="{1FA66F72-ACEC-43C1-832C-5052B7942363}" srcId="{16F58589-D9F5-4B66-B89C-A37EA7D72BFC}" destId="{47D031C3-7EBB-4646-9723-AAA9296F18FB}" srcOrd="0" destOrd="0" parTransId="{67819D05-1C5B-4DAF-98D7-C6C40737C7FA}" sibTransId="{039112FA-986A-47ED-A206-C266F54946D5}"/>
    <dgm:cxn modelId="{65535272-F211-46A3-9BDA-D5061040988C}" type="presOf" srcId="{E933478E-A8F3-46EC-B9D1-7728C8A37108}" destId="{9113638F-0621-4518-95CD-1D8D0F75649B}" srcOrd="0" destOrd="3" presId="urn:microsoft.com/office/officeart/2018/5/layout/CenteredIconLabelDescriptionList"/>
    <dgm:cxn modelId="{AEB39275-C060-45AB-91D5-D32B97048587}" type="presOf" srcId="{E9942DF6-33DC-4853-8D5C-9156EA41F9C1}" destId="{7FBABEA2-35D8-4267-A113-D522B7A2A90B}" srcOrd="0" destOrd="1" presId="urn:microsoft.com/office/officeart/2018/5/layout/CenteredIconLabelDescriptionList"/>
    <dgm:cxn modelId="{98B8D37F-2D06-4819-AAA6-63640B0B57B1}" srcId="{26A0D63B-5CCA-45D7-B7C0-7B0FDFC31928}" destId="{16F58589-D9F5-4B66-B89C-A37EA7D72BFC}" srcOrd="2" destOrd="0" parTransId="{7717F88F-246A-4F55-ACD9-E9627C122E67}" sibTransId="{6A2EF23F-81AB-4D33-8DDF-D5EB8FC20327}"/>
    <dgm:cxn modelId="{E3C27E86-DD1B-4189-A93F-559B12377F9F}" srcId="{96323207-CD15-47CE-BEC2-98F466473CC0}" destId="{E9942DF6-33DC-4853-8D5C-9156EA41F9C1}" srcOrd="1" destOrd="0" parTransId="{B97EE689-857F-4A98-A40A-B65055F0B7F2}" sibTransId="{A8546491-F664-4525-B983-B35A5DF48484}"/>
    <dgm:cxn modelId="{FC5CC190-43E4-461A-AEF3-90F33DB39576}" type="presOf" srcId="{9C2C36E0-ED41-4005-AF26-BD8DE189F425}" destId="{7FBABEA2-35D8-4267-A113-D522B7A2A90B}" srcOrd="0" destOrd="2" presId="urn:microsoft.com/office/officeart/2018/5/layout/CenteredIconLabelDescriptionList"/>
    <dgm:cxn modelId="{5528A0A3-F902-4629-8960-4A795120281C}" srcId="{96323207-CD15-47CE-BEC2-98F466473CC0}" destId="{C2F30635-DE46-4899-A936-EF6C4FEB9D61}" srcOrd="0" destOrd="0" parTransId="{88AE4FBF-5A8D-49F7-9A05-9F7594BB3601}" sibTransId="{7970339F-06AA-4BB8-BD84-2AD63A5ABCF7}"/>
    <dgm:cxn modelId="{FAFF4CB2-20F0-437A-9CED-7AD2C4141100}" type="presOf" srcId="{47039995-4839-403D-A379-6009D4C83789}" destId="{DE75ECD8-0CDF-4E13-8391-F7266AE2CAC7}" srcOrd="0" destOrd="2" presId="urn:microsoft.com/office/officeart/2018/5/layout/CenteredIconLabelDescriptionList"/>
    <dgm:cxn modelId="{AFF288C9-F811-4A06-8BCB-2F43314F7ECC}" srcId="{D027CF1A-EE44-4383-A9AF-7876984CC01E}" destId="{25B5C76C-2E63-45A9-B122-D74DDEC40C40}" srcOrd="0" destOrd="0" parTransId="{DB3F1371-CF25-49CD-BDA1-52E78B8E35DC}" sibTransId="{7BB81472-0721-46AB-B966-483C4ABCFD9C}"/>
    <dgm:cxn modelId="{D9544ECD-5A4F-4CE9-8236-EB50133072B6}" srcId="{16F58589-D9F5-4B66-B89C-A37EA7D72BFC}" destId="{0DA9F750-6AA5-4082-9817-C10E6C959057}" srcOrd="2" destOrd="0" parTransId="{9CD7EDE0-333B-46C3-9BE8-56FC3912E7A3}" sibTransId="{0C657FAF-1961-475E-AF2C-305AD64BF424}"/>
    <dgm:cxn modelId="{9D6F38CF-2326-4B11-8E13-0AA86639E917}" type="presOf" srcId="{61D1FAB5-D308-4524-82FF-59915178CCE8}" destId="{DE75ECD8-0CDF-4E13-8391-F7266AE2CAC7}" srcOrd="0" destOrd="1" presId="urn:microsoft.com/office/officeart/2018/5/layout/CenteredIconLabelDescriptionList"/>
    <dgm:cxn modelId="{B4E1EECF-F6DB-454A-8D84-D489BC7DCF44}" srcId="{D027CF1A-EE44-4383-A9AF-7876984CC01E}" destId="{47039995-4839-403D-A379-6009D4C83789}" srcOrd="2" destOrd="0" parTransId="{9FB4DA8A-F1E5-4441-9C53-D2880D7B55A0}" sibTransId="{C80C937D-F944-45A1-87BE-6ABE7A867F46}"/>
    <dgm:cxn modelId="{87077DD7-3C2E-42FE-B015-FB2A04C6BF63}" type="presOf" srcId="{95601F76-E8A8-4D8C-AA63-AB3FD9453448}" destId="{9113638F-0621-4518-95CD-1D8D0F75649B}" srcOrd="0" destOrd="1" presId="urn:microsoft.com/office/officeart/2018/5/layout/CenteredIconLabelDescriptionList"/>
    <dgm:cxn modelId="{6A2D30DB-C0A7-4E9C-BF86-CEE812B2940C}" type="presOf" srcId="{D027CF1A-EE44-4383-A9AF-7876984CC01E}" destId="{F3636917-A284-43BA-B497-D3A7BFB2C244}" srcOrd="0" destOrd="0" presId="urn:microsoft.com/office/officeart/2018/5/layout/CenteredIconLabelDescriptionList"/>
    <dgm:cxn modelId="{91B234E1-E910-41D3-9883-57AFC338CF2D}" srcId="{D027CF1A-EE44-4383-A9AF-7876984CC01E}" destId="{61D1FAB5-D308-4524-82FF-59915178CCE8}" srcOrd="1" destOrd="0" parTransId="{32A61F36-B56A-4C84-8DD7-5386F4CE8BBD}" sibTransId="{F3BE4E8E-F232-488A-B3E0-3F3D62A074A5}"/>
    <dgm:cxn modelId="{751330EA-4E22-4E48-A4B0-2FBA41AF9F62}" type="presOf" srcId="{0DA9F750-6AA5-4082-9817-C10E6C959057}" destId="{9113638F-0621-4518-95CD-1D8D0F75649B}" srcOrd="0" destOrd="2" presId="urn:microsoft.com/office/officeart/2018/5/layout/CenteredIconLabelDescriptionList"/>
    <dgm:cxn modelId="{BA554FF4-8C2E-4FA1-BF7C-16E277FBC67E}" srcId="{D027CF1A-EE44-4383-A9AF-7876984CC01E}" destId="{77E15038-8D89-497F-A554-6CDD5C172EDF}" srcOrd="3" destOrd="0" parTransId="{E2FF3510-4704-4895-8EE8-3035A7AC9404}" sibTransId="{ABA8280E-0520-482A-83AC-7BB36A39BC82}"/>
    <dgm:cxn modelId="{EB8C65FC-8411-4778-AF0C-BC8D0C68D2E0}" srcId="{26A0D63B-5CCA-45D7-B7C0-7B0FDFC31928}" destId="{96323207-CD15-47CE-BEC2-98F466473CC0}" srcOrd="0" destOrd="0" parTransId="{9D889BF1-6C4E-4FC2-87E5-B124E88A5C88}" sibTransId="{3F537D50-E45C-4354-ADC0-1374C7E566EC}"/>
    <dgm:cxn modelId="{ADF60123-A302-4504-B0B3-11C5B5C90A72}" type="presParOf" srcId="{6FDF280C-EBED-4C41-9726-7CE2F30A7BD4}" destId="{D5FC97AF-663A-4EFF-9350-A8C175E12DEE}" srcOrd="0" destOrd="0" presId="urn:microsoft.com/office/officeart/2018/5/layout/CenteredIconLabelDescriptionList"/>
    <dgm:cxn modelId="{9D8EF80F-CD6B-4AE0-A4CF-E31209C7B535}" type="presParOf" srcId="{D5FC97AF-663A-4EFF-9350-A8C175E12DEE}" destId="{D00E234D-EC23-45F0-88A8-580DBAD968ED}" srcOrd="0" destOrd="0" presId="urn:microsoft.com/office/officeart/2018/5/layout/CenteredIconLabelDescriptionList"/>
    <dgm:cxn modelId="{B4B52721-2A5D-4DC4-8B78-5144BDB7E6CF}" type="presParOf" srcId="{D5FC97AF-663A-4EFF-9350-A8C175E12DEE}" destId="{2AC48522-C3B1-412C-B0B4-704E1E2312E6}" srcOrd="1" destOrd="0" presId="urn:microsoft.com/office/officeart/2018/5/layout/CenteredIconLabelDescriptionList"/>
    <dgm:cxn modelId="{B0258D41-278E-4604-954D-010CEF82D914}" type="presParOf" srcId="{D5FC97AF-663A-4EFF-9350-A8C175E12DEE}" destId="{E61E6067-C548-4A61-AB07-DC6D4CB4326D}" srcOrd="2" destOrd="0" presId="urn:microsoft.com/office/officeart/2018/5/layout/CenteredIconLabelDescriptionList"/>
    <dgm:cxn modelId="{DA44462F-98EE-4ED0-9B6A-BAA0BFFFCC51}" type="presParOf" srcId="{D5FC97AF-663A-4EFF-9350-A8C175E12DEE}" destId="{4620F992-FAEC-4226-97C8-D63F590A8656}" srcOrd="3" destOrd="0" presId="urn:microsoft.com/office/officeart/2018/5/layout/CenteredIconLabelDescriptionList"/>
    <dgm:cxn modelId="{04F91B8F-B9B9-4339-B136-48F9EBD0E37A}" type="presParOf" srcId="{D5FC97AF-663A-4EFF-9350-A8C175E12DEE}" destId="{7FBABEA2-35D8-4267-A113-D522B7A2A90B}" srcOrd="4" destOrd="0" presId="urn:microsoft.com/office/officeart/2018/5/layout/CenteredIconLabelDescriptionList"/>
    <dgm:cxn modelId="{22EB78BC-CC1C-48EC-AA9D-98B3086CD322}" type="presParOf" srcId="{6FDF280C-EBED-4C41-9726-7CE2F30A7BD4}" destId="{3350F8C2-3828-4BDD-8B7F-45A7504A6296}" srcOrd="1" destOrd="0" presId="urn:microsoft.com/office/officeart/2018/5/layout/CenteredIconLabelDescriptionList"/>
    <dgm:cxn modelId="{1C502F4A-A18F-4624-989A-B15AEAC06767}" type="presParOf" srcId="{6FDF280C-EBED-4C41-9726-7CE2F30A7BD4}" destId="{C525CF66-3130-410D-A72B-4CCDBF6D9794}" srcOrd="2" destOrd="0" presId="urn:microsoft.com/office/officeart/2018/5/layout/CenteredIconLabelDescriptionList"/>
    <dgm:cxn modelId="{CCE6E155-D717-4341-AC99-936DD9082155}" type="presParOf" srcId="{C525CF66-3130-410D-A72B-4CCDBF6D9794}" destId="{FAAAFD29-0BDD-4AA6-BF88-CAE481950AE8}" srcOrd="0" destOrd="0" presId="urn:microsoft.com/office/officeart/2018/5/layout/CenteredIconLabelDescriptionList"/>
    <dgm:cxn modelId="{BA7BEFAF-A3A4-4994-9D56-069C3FDBF51A}" type="presParOf" srcId="{C525CF66-3130-410D-A72B-4CCDBF6D9794}" destId="{CF5D8B6F-2311-414D-8BA2-116B26D8CE83}" srcOrd="1" destOrd="0" presId="urn:microsoft.com/office/officeart/2018/5/layout/CenteredIconLabelDescriptionList"/>
    <dgm:cxn modelId="{5692D01F-7781-4930-B122-F27E644254D7}" type="presParOf" srcId="{C525CF66-3130-410D-A72B-4CCDBF6D9794}" destId="{F3636917-A284-43BA-B497-D3A7BFB2C244}" srcOrd="2" destOrd="0" presId="urn:microsoft.com/office/officeart/2018/5/layout/CenteredIconLabelDescriptionList"/>
    <dgm:cxn modelId="{A42A93BD-C5D7-4C39-83D9-5A0C3E8E95F5}" type="presParOf" srcId="{C525CF66-3130-410D-A72B-4CCDBF6D9794}" destId="{EE43F995-FA01-413F-8AB7-CAAB4959AEA2}" srcOrd="3" destOrd="0" presId="urn:microsoft.com/office/officeart/2018/5/layout/CenteredIconLabelDescriptionList"/>
    <dgm:cxn modelId="{EEC81BE7-A224-4F15-BB19-22F51A05E23C}" type="presParOf" srcId="{C525CF66-3130-410D-A72B-4CCDBF6D9794}" destId="{DE75ECD8-0CDF-4E13-8391-F7266AE2CAC7}" srcOrd="4" destOrd="0" presId="urn:microsoft.com/office/officeart/2018/5/layout/CenteredIconLabelDescriptionList"/>
    <dgm:cxn modelId="{B86976E4-3A95-4297-AD2E-B3C3750CAA72}" type="presParOf" srcId="{6FDF280C-EBED-4C41-9726-7CE2F30A7BD4}" destId="{74E57BDE-AF12-48D2-ABF3-E2AB23F878B9}" srcOrd="3" destOrd="0" presId="urn:microsoft.com/office/officeart/2018/5/layout/CenteredIconLabelDescriptionList"/>
    <dgm:cxn modelId="{EC74D2BA-B2FF-4887-86AC-9E3239AF796D}" type="presParOf" srcId="{6FDF280C-EBED-4C41-9726-7CE2F30A7BD4}" destId="{F830363C-1A6E-4FE4-8DF6-675FAEB7AA55}" srcOrd="4" destOrd="0" presId="urn:microsoft.com/office/officeart/2018/5/layout/CenteredIconLabelDescriptionList"/>
    <dgm:cxn modelId="{5F6485BD-1971-4C6A-8BE1-098C5CBB2A9C}" type="presParOf" srcId="{F830363C-1A6E-4FE4-8DF6-675FAEB7AA55}" destId="{F8A22D66-DEEB-4AF9-B6AF-A12EF6D356D7}" srcOrd="0" destOrd="0" presId="urn:microsoft.com/office/officeart/2018/5/layout/CenteredIconLabelDescriptionList"/>
    <dgm:cxn modelId="{5349EA29-72FA-481A-A098-56891267A18F}" type="presParOf" srcId="{F830363C-1A6E-4FE4-8DF6-675FAEB7AA55}" destId="{1D862EBD-C61C-4C9E-8BB9-52B28296AAB5}" srcOrd="1" destOrd="0" presId="urn:microsoft.com/office/officeart/2018/5/layout/CenteredIconLabelDescriptionList"/>
    <dgm:cxn modelId="{F775B0D7-890F-4B3E-9F73-5D95810503FB}" type="presParOf" srcId="{F830363C-1A6E-4FE4-8DF6-675FAEB7AA55}" destId="{69027D9D-64E8-4DDE-92AE-186491B002D1}" srcOrd="2" destOrd="0" presId="urn:microsoft.com/office/officeart/2018/5/layout/CenteredIconLabelDescriptionList"/>
    <dgm:cxn modelId="{F8B25962-CA3B-4667-9FAF-DD42E119E305}" type="presParOf" srcId="{F830363C-1A6E-4FE4-8DF6-675FAEB7AA55}" destId="{D53868C1-E908-4FF9-91F5-6144F316EBF0}" srcOrd="3" destOrd="0" presId="urn:microsoft.com/office/officeart/2018/5/layout/CenteredIconLabelDescriptionList"/>
    <dgm:cxn modelId="{CB3560DF-BB3B-462E-B74D-B2A59ADE861D}" type="presParOf" srcId="{F830363C-1A6E-4FE4-8DF6-675FAEB7AA55}" destId="{9113638F-0621-4518-95CD-1D8D0F75649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1E16CC-611C-48DF-998B-31A57335B0C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15B7E42-CE14-42B4-9D1E-A534FE27D6DE}">
      <dgm:prSet/>
      <dgm:spPr/>
      <dgm:t>
        <a:bodyPr/>
        <a:lstStyle/>
        <a:p>
          <a:r>
            <a:rPr lang="en-US" dirty="0"/>
            <a:t>Practice PACE at home and work. </a:t>
          </a:r>
        </a:p>
      </dgm:t>
    </dgm:pt>
    <dgm:pt modelId="{6AE6D9EE-EEBC-47FD-AF4E-9E418A940F3E}" type="parTrans" cxnId="{CA51C1BA-6F38-4332-9468-FD9F629AA213}">
      <dgm:prSet/>
      <dgm:spPr/>
      <dgm:t>
        <a:bodyPr/>
        <a:lstStyle/>
        <a:p>
          <a:endParaRPr lang="en-US"/>
        </a:p>
      </dgm:t>
    </dgm:pt>
    <dgm:pt modelId="{EF5A7AF6-ECB2-45CD-8289-8972700DE5C1}" type="sibTrans" cxnId="{CA51C1BA-6F38-4332-9468-FD9F629AA213}">
      <dgm:prSet/>
      <dgm:spPr/>
      <dgm:t>
        <a:bodyPr/>
        <a:lstStyle/>
        <a:p>
          <a:endParaRPr lang="en-US"/>
        </a:p>
      </dgm:t>
    </dgm:pt>
    <dgm:pt modelId="{1C4A659E-3AED-4F56-8957-06AD0354D591}">
      <dgm:prSet/>
      <dgm:spPr/>
      <dgm:t>
        <a:bodyPr/>
        <a:lstStyle/>
        <a:p>
          <a:r>
            <a:rPr lang="en-US" dirty="0"/>
            <a:t>Collaborate to avoid  the backfire effect.</a:t>
          </a:r>
        </a:p>
      </dgm:t>
    </dgm:pt>
    <dgm:pt modelId="{9D29F771-6C8F-4743-8135-E7F90367CD06}" type="parTrans" cxnId="{FF07814A-0856-4857-94E8-5BA1B75281A2}">
      <dgm:prSet/>
      <dgm:spPr/>
      <dgm:t>
        <a:bodyPr/>
        <a:lstStyle/>
        <a:p>
          <a:endParaRPr lang="en-US"/>
        </a:p>
      </dgm:t>
    </dgm:pt>
    <dgm:pt modelId="{5FE47F42-DC54-45AA-8FB1-3D1935B859AC}" type="sibTrans" cxnId="{FF07814A-0856-4857-94E8-5BA1B75281A2}">
      <dgm:prSet/>
      <dgm:spPr/>
      <dgm:t>
        <a:bodyPr/>
        <a:lstStyle/>
        <a:p>
          <a:endParaRPr lang="en-US"/>
        </a:p>
      </dgm:t>
    </dgm:pt>
    <dgm:pt modelId="{1A4A78E8-9CAE-48D6-B4A7-9EAEEE72CDCC}">
      <dgm:prSet/>
      <dgm:spPr/>
      <dgm:t>
        <a:bodyPr/>
        <a:lstStyle/>
        <a:p>
          <a:r>
            <a:rPr lang="en-US" dirty="0"/>
            <a:t>Learn others’ values and collaborate using them.  </a:t>
          </a:r>
        </a:p>
      </dgm:t>
    </dgm:pt>
    <dgm:pt modelId="{90EB3449-711D-4FB2-8B07-9F49D8CD9C24}" type="parTrans" cxnId="{B31C9767-FD4A-4B26-8FE2-495B35D1C992}">
      <dgm:prSet/>
      <dgm:spPr/>
      <dgm:t>
        <a:bodyPr/>
        <a:lstStyle/>
        <a:p>
          <a:endParaRPr lang="en-US"/>
        </a:p>
      </dgm:t>
    </dgm:pt>
    <dgm:pt modelId="{0FA231FD-9D36-4D68-AB4F-9322C0DA215E}" type="sibTrans" cxnId="{B31C9767-FD4A-4B26-8FE2-495B35D1C992}">
      <dgm:prSet/>
      <dgm:spPr/>
      <dgm:t>
        <a:bodyPr/>
        <a:lstStyle/>
        <a:p>
          <a:endParaRPr lang="en-US"/>
        </a:p>
      </dgm:t>
    </dgm:pt>
    <dgm:pt modelId="{47967B4C-0EB5-46CE-B606-AAB6307B6F99}">
      <dgm:prSet/>
      <dgm:spPr/>
      <dgm:t>
        <a:bodyPr/>
        <a:lstStyle/>
        <a:p>
          <a:r>
            <a:rPr lang="en-US" dirty="0"/>
            <a:t>Externalize vs. personalize problems. </a:t>
          </a:r>
        </a:p>
      </dgm:t>
    </dgm:pt>
    <dgm:pt modelId="{EAEECA67-1744-49FB-B8D7-EFCF1266C7BE}" type="parTrans" cxnId="{773A382D-5A0B-4B80-8B88-DB8923E60D5D}">
      <dgm:prSet/>
      <dgm:spPr/>
      <dgm:t>
        <a:bodyPr/>
        <a:lstStyle/>
        <a:p>
          <a:endParaRPr lang="en-US"/>
        </a:p>
      </dgm:t>
    </dgm:pt>
    <dgm:pt modelId="{1D72C0D2-107E-437A-A5EB-B546A8D1DBF1}" type="sibTrans" cxnId="{773A382D-5A0B-4B80-8B88-DB8923E60D5D}">
      <dgm:prSet/>
      <dgm:spPr/>
      <dgm:t>
        <a:bodyPr/>
        <a:lstStyle/>
        <a:p>
          <a:endParaRPr lang="en-US"/>
        </a:p>
      </dgm:t>
    </dgm:pt>
    <dgm:pt modelId="{1401A852-1D78-42A6-BC3F-1E11B2DE986C}">
      <dgm:prSet/>
      <dgm:spPr/>
      <dgm:t>
        <a:bodyPr/>
        <a:lstStyle/>
        <a:p>
          <a:r>
            <a:rPr lang="en-US"/>
            <a:t>Adjust your approach to their stage of change. </a:t>
          </a:r>
        </a:p>
      </dgm:t>
    </dgm:pt>
    <dgm:pt modelId="{0DBCF99E-3021-4E36-9EE7-B8DD947C8589}" type="parTrans" cxnId="{7C2C1420-ACB3-4213-9F2A-91C36DB06950}">
      <dgm:prSet/>
      <dgm:spPr/>
      <dgm:t>
        <a:bodyPr/>
        <a:lstStyle/>
        <a:p>
          <a:endParaRPr lang="en-US"/>
        </a:p>
      </dgm:t>
    </dgm:pt>
    <dgm:pt modelId="{D3389492-0C2E-4521-BD30-AEB5EB093844}" type="sibTrans" cxnId="{7C2C1420-ACB3-4213-9F2A-91C36DB06950}">
      <dgm:prSet/>
      <dgm:spPr/>
      <dgm:t>
        <a:bodyPr/>
        <a:lstStyle/>
        <a:p>
          <a:endParaRPr lang="en-US"/>
        </a:p>
      </dgm:t>
    </dgm:pt>
    <dgm:pt modelId="{BBE96EE5-0828-433E-8A3D-CB551DECE4BD}" type="pres">
      <dgm:prSet presAssocID="{011E16CC-611C-48DF-998B-31A57335B0CF}" presName="root" presStyleCnt="0">
        <dgm:presLayoutVars>
          <dgm:dir/>
          <dgm:resizeHandles val="exact"/>
        </dgm:presLayoutVars>
      </dgm:prSet>
      <dgm:spPr/>
    </dgm:pt>
    <dgm:pt modelId="{9EA54F17-0980-4D72-AE72-A7DBE7E034BA}" type="pres">
      <dgm:prSet presAssocID="{011E16CC-611C-48DF-998B-31A57335B0CF}" presName="container" presStyleCnt="0">
        <dgm:presLayoutVars>
          <dgm:dir/>
          <dgm:resizeHandles val="exact"/>
        </dgm:presLayoutVars>
      </dgm:prSet>
      <dgm:spPr/>
    </dgm:pt>
    <dgm:pt modelId="{1B329B4B-92F5-4E43-8667-DF6F95D21AF8}" type="pres">
      <dgm:prSet presAssocID="{F15B7E42-CE14-42B4-9D1E-A534FE27D6DE}" presName="compNode" presStyleCnt="0"/>
      <dgm:spPr/>
    </dgm:pt>
    <dgm:pt modelId="{938E5124-8232-4023-98CB-A4966E7AF1A0}" type="pres">
      <dgm:prSet presAssocID="{F15B7E42-CE14-42B4-9D1E-A534FE27D6DE}" presName="iconBgRect" presStyleLbl="bgShp" presStyleIdx="0" presStyleCnt="5"/>
      <dgm:spPr/>
    </dgm:pt>
    <dgm:pt modelId="{D19AC69A-E919-424E-9057-D36042EDFA7C}" type="pres">
      <dgm:prSet presAssocID="{F15B7E42-CE14-42B4-9D1E-A534FE27D6D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37B6F8F9-4ADA-43E2-964F-DEE11E2502B6}" type="pres">
      <dgm:prSet presAssocID="{F15B7E42-CE14-42B4-9D1E-A534FE27D6DE}" presName="spaceRect" presStyleCnt="0"/>
      <dgm:spPr/>
    </dgm:pt>
    <dgm:pt modelId="{0B3AA292-A73A-4FD4-9D80-7BD8C1ED01B5}" type="pres">
      <dgm:prSet presAssocID="{F15B7E42-CE14-42B4-9D1E-A534FE27D6DE}" presName="textRect" presStyleLbl="revTx" presStyleIdx="0" presStyleCnt="5">
        <dgm:presLayoutVars>
          <dgm:chMax val="1"/>
          <dgm:chPref val="1"/>
        </dgm:presLayoutVars>
      </dgm:prSet>
      <dgm:spPr/>
    </dgm:pt>
    <dgm:pt modelId="{80105BFC-61C4-4923-A9BE-6536EFED03AC}" type="pres">
      <dgm:prSet presAssocID="{EF5A7AF6-ECB2-45CD-8289-8972700DE5C1}" presName="sibTrans" presStyleLbl="sibTrans2D1" presStyleIdx="0" presStyleCnt="0"/>
      <dgm:spPr/>
    </dgm:pt>
    <dgm:pt modelId="{9D5DC435-03DB-4FD0-AFEC-36058E70167C}" type="pres">
      <dgm:prSet presAssocID="{1C4A659E-3AED-4F56-8957-06AD0354D591}" presName="compNode" presStyleCnt="0"/>
      <dgm:spPr/>
    </dgm:pt>
    <dgm:pt modelId="{3BC63B5A-A6F4-43A4-9D52-17F787C0DF57}" type="pres">
      <dgm:prSet presAssocID="{1C4A659E-3AED-4F56-8957-06AD0354D591}" presName="iconBgRect" presStyleLbl="bgShp" presStyleIdx="1" presStyleCnt="5"/>
      <dgm:spPr/>
    </dgm:pt>
    <dgm:pt modelId="{A218B0A2-E897-4369-9602-ECD28B4C0EB7}" type="pres">
      <dgm:prSet presAssocID="{1C4A659E-3AED-4F56-8957-06AD0354D59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mmable"/>
        </a:ext>
      </dgm:extLst>
    </dgm:pt>
    <dgm:pt modelId="{D3BF82DF-7BCE-4694-A99F-DD10DBC5BB89}" type="pres">
      <dgm:prSet presAssocID="{1C4A659E-3AED-4F56-8957-06AD0354D591}" presName="spaceRect" presStyleCnt="0"/>
      <dgm:spPr/>
    </dgm:pt>
    <dgm:pt modelId="{FA0B2B21-0DAB-4CEB-B25A-C0435ACAD896}" type="pres">
      <dgm:prSet presAssocID="{1C4A659E-3AED-4F56-8957-06AD0354D591}" presName="textRect" presStyleLbl="revTx" presStyleIdx="1" presStyleCnt="5">
        <dgm:presLayoutVars>
          <dgm:chMax val="1"/>
          <dgm:chPref val="1"/>
        </dgm:presLayoutVars>
      </dgm:prSet>
      <dgm:spPr/>
    </dgm:pt>
    <dgm:pt modelId="{54908FE2-A22B-4D12-B8DB-BEA327161F9A}" type="pres">
      <dgm:prSet presAssocID="{5FE47F42-DC54-45AA-8FB1-3D1935B859AC}" presName="sibTrans" presStyleLbl="sibTrans2D1" presStyleIdx="0" presStyleCnt="0"/>
      <dgm:spPr/>
    </dgm:pt>
    <dgm:pt modelId="{6343E879-DDCF-4D1B-8C18-8BA6C25411F1}" type="pres">
      <dgm:prSet presAssocID="{1A4A78E8-9CAE-48D6-B4A7-9EAEEE72CDCC}" presName="compNode" presStyleCnt="0"/>
      <dgm:spPr/>
    </dgm:pt>
    <dgm:pt modelId="{4B0EC98D-9F0B-4C55-A37C-B00A57418C2E}" type="pres">
      <dgm:prSet presAssocID="{1A4A78E8-9CAE-48D6-B4A7-9EAEEE72CDCC}" presName="iconBgRect" presStyleLbl="bgShp" presStyleIdx="2" presStyleCnt="5"/>
      <dgm:spPr/>
    </dgm:pt>
    <dgm:pt modelId="{B39F87F0-F245-439F-B904-4EDFF500CD82}" type="pres">
      <dgm:prSet presAssocID="{1A4A78E8-9CAE-48D6-B4A7-9EAEEE72CDC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B1A94124-5E7D-4E5D-B7A0-AD17BFD189DF}" type="pres">
      <dgm:prSet presAssocID="{1A4A78E8-9CAE-48D6-B4A7-9EAEEE72CDCC}" presName="spaceRect" presStyleCnt="0"/>
      <dgm:spPr/>
    </dgm:pt>
    <dgm:pt modelId="{6B8C01A9-E9B4-46FA-BFE6-7EEC72BB990C}" type="pres">
      <dgm:prSet presAssocID="{1A4A78E8-9CAE-48D6-B4A7-9EAEEE72CDCC}" presName="textRect" presStyleLbl="revTx" presStyleIdx="2" presStyleCnt="5">
        <dgm:presLayoutVars>
          <dgm:chMax val="1"/>
          <dgm:chPref val="1"/>
        </dgm:presLayoutVars>
      </dgm:prSet>
      <dgm:spPr/>
    </dgm:pt>
    <dgm:pt modelId="{95025D18-ACEC-48A0-BB51-A7B21B75DC2F}" type="pres">
      <dgm:prSet presAssocID="{0FA231FD-9D36-4D68-AB4F-9322C0DA215E}" presName="sibTrans" presStyleLbl="sibTrans2D1" presStyleIdx="0" presStyleCnt="0"/>
      <dgm:spPr/>
    </dgm:pt>
    <dgm:pt modelId="{662E2645-3B78-42CC-A264-E36F7CF28517}" type="pres">
      <dgm:prSet presAssocID="{47967B4C-0EB5-46CE-B606-AAB6307B6F99}" presName="compNode" presStyleCnt="0"/>
      <dgm:spPr/>
    </dgm:pt>
    <dgm:pt modelId="{7A28F2A0-6A91-4DBE-80BF-DB58AAB21A30}" type="pres">
      <dgm:prSet presAssocID="{47967B4C-0EB5-46CE-B606-AAB6307B6F99}" presName="iconBgRect" presStyleLbl="bgShp" presStyleIdx="3" presStyleCnt="5"/>
      <dgm:spPr/>
    </dgm:pt>
    <dgm:pt modelId="{2998EB83-D29D-4586-A6BE-263EAFDD7695}" type="pres">
      <dgm:prSet presAssocID="{47967B4C-0EB5-46CE-B606-AAB6307B6F9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7397FD0-F290-4292-888B-B22F1F788B57}" type="pres">
      <dgm:prSet presAssocID="{47967B4C-0EB5-46CE-B606-AAB6307B6F99}" presName="spaceRect" presStyleCnt="0"/>
      <dgm:spPr/>
    </dgm:pt>
    <dgm:pt modelId="{72EDCBBA-7B69-4579-B3DB-4FF11592AAD6}" type="pres">
      <dgm:prSet presAssocID="{47967B4C-0EB5-46CE-B606-AAB6307B6F99}" presName="textRect" presStyleLbl="revTx" presStyleIdx="3" presStyleCnt="5">
        <dgm:presLayoutVars>
          <dgm:chMax val="1"/>
          <dgm:chPref val="1"/>
        </dgm:presLayoutVars>
      </dgm:prSet>
      <dgm:spPr/>
    </dgm:pt>
    <dgm:pt modelId="{77B45BBE-D45F-4FFE-B2C6-4EACE6EAD6F0}" type="pres">
      <dgm:prSet presAssocID="{1D72C0D2-107E-437A-A5EB-B546A8D1DBF1}" presName="sibTrans" presStyleLbl="sibTrans2D1" presStyleIdx="0" presStyleCnt="0"/>
      <dgm:spPr/>
    </dgm:pt>
    <dgm:pt modelId="{BC6A1A6E-6EB2-4FDB-B671-8A411964AAEC}" type="pres">
      <dgm:prSet presAssocID="{1401A852-1D78-42A6-BC3F-1E11B2DE986C}" presName="compNode" presStyleCnt="0"/>
      <dgm:spPr/>
    </dgm:pt>
    <dgm:pt modelId="{EB4707FD-DE02-4B97-911E-46011F5CEA9C}" type="pres">
      <dgm:prSet presAssocID="{1401A852-1D78-42A6-BC3F-1E11B2DE986C}" presName="iconBgRect" presStyleLbl="bgShp" presStyleIdx="4" presStyleCnt="5"/>
      <dgm:spPr/>
    </dgm:pt>
    <dgm:pt modelId="{768A5CB9-9ADE-412C-9499-0D3FB66A2FDC}" type="pres">
      <dgm:prSet presAssocID="{1401A852-1D78-42A6-BC3F-1E11B2DE986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EA273726-963C-4631-909C-5365707E66A4}" type="pres">
      <dgm:prSet presAssocID="{1401A852-1D78-42A6-BC3F-1E11B2DE986C}" presName="spaceRect" presStyleCnt="0"/>
      <dgm:spPr/>
    </dgm:pt>
    <dgm:pt modelId="{6924A080-2A52-4471-B23D-0E048A73350C}" type="pres">
      <dgm:prSet presAssocID="{1401A852-1D78-42A6-BC3F-1E11B2DE986C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4A5D218-3B17-4112-8041-83BE7BBF2A0B}" type="presOf" srcId="{EF5A7AF6-ECB2-45CD-8289-8972700DE5C1}" destId="{80105BFC-61C4-4923-A9BE-6536EFED03AC}" srcOrd="0" destOrd="0" presId="urn:microsoft.com/office/officeart/2018/2/layout/IconCircleList"/>
    <dgm:cxn modelId="{7C2C1420-ACB3-4213-9F2A-91C36DB06950}" srcId="{011E16CC-611C-48DF-998B-31A57335B0CF}" destId="{1401A852-1D78-42A6-BC3F-1E11B2DE986C}" srcOrd="4" destOrd="0" parTransId="{0DBCF99E-3021-4E36-9EE7-B8DD947C8589}" sibTransId="{D3389492-0C2E-4521-BD30-AEB5EB093844}"/>
    <dgm:cxn modelId="{773A382D-5A0B-4B80-8B88-DB8923E60D5D}" srcId="{011E16CC-611C-48DF-998B-31A57335B0CF}" destId="{47967B4C-0EB5-46CE-B606-AAB6307B6F99}" srcOrd="3" destOrd="0" parTransId="{EAEECA67-1744-49FB-B8D7-EFCF1266C7BE}" sibTransId="{1D72C0D2-107E-437A-A5EB-B546A8D1DBF1}"/>
    <dgm:cxn modelId="{AE162838-05D0-4A1F-AE64-3158CF1330CA}" type="presOf" srcId="{1A4A78E8-9CAE-48D6-B4A7-9EAEEE72CDCC}" destId="{6B8C01A9-E9B4-46FA-BFE6-7EEC72BB990C}" srcOrd="0" destOrd="0" presId="urn:microsoft.com/office/officeart/2018/2/layout/IconCircleList"/>
    <dgm:cxn modelId="{E530E939-0462-4614-80E6-EA4AF8752E21}" type="presOf" srcId="{1C4A659E-3AED-4F56-8957-06AD0354D591}" destId="{FA0B2B21-0DAB-4CEB-B25A-C0435ACAD896}" srcOrd="0" destOrd="0" presId="urn:microsoft.com/office/officeart/2018/2/layout/IconCircleList"/>
    <dgm:cxn modelId="{C92A9C5D-72A2-4A91-83EE-406F800AF0BA}" type="presOf" srcId="{F15B7E42-CE14-42B4-9D1E-A534FE27D6DE}" destId="{0B3AA292-A73A-4FD4-9D80-7BD8C1ED01B5}" srcOrd="0" destOrd="0" presId="urn:microsoft.com/office/officeart/2018/2/layout/IconCircleList"/>
    <dgm:cxn modelId="{B31C9767-FD4A-4B26-8FE2-495B35D1C992}" srcId="{011E16CC-611C-48DF-998B-31A57335B0CF}" destId="{1A4A78E8-9CAE-48D6-B4A7-9EAEEE72CDCC}" srcOrd="2" destOrd="0" parTransId="{90EB3449-711D-4FB2-8B07-9F49D8CD9C24}" sibTransId="{0FA231FD-9D36-4D68-AB4F-9322C0DA215E}"/>
    <dgm:cxn modelId="{FF07814A-0856-4857-94E8-5BA1B75281A2}" srcId="{011E16CC-611C-48DF-998B-31A57335B0CF}" destId="{1C4A659E-3AED-4F56-8957-06AD0354D591}" srcOrd="1" destOrd="0" parTransId="{9D29F771-6C8F-4743-8135-E7F90367CD06}" sibTransId="{5FE47F42-DC54-45AA-8FB1-3D1935B859AC}"/>
    <dgm:cxn modelId="{B5B35D4E-93A0-4A69-978F-22645397370B}" type="presOf" srcId="{5FE47F42-DC54-45AA-8FB1-3D1935B859AC}" destId="{54908FE2-A22B-4D12-B8DB-BEA327161F9A}" srcOrd="0" destOrd="0" presId="urn:microsoft.com/office/officeart/2018/2/layout/IconCircleList"/>
    <dgm:cxn modelId="{899879AB-D1CF-4AAD-8C38-15A4FD523FDE}" type="presOf" srcId="{0FA231FD-9D36-4D68-AB4F-9322C0DA215E}" destId="{95025D18-ACEC-48A0-BB51-A7B21B75DC2F}" srcOrd="0" destOrd="0" presId="urn:microsoft.com/office/officeart/2018/2/layout/IconCircleList"/>
    <dgm:cxn modelId="{F8F977B0-58D1-477C-B009-51D029280175}" type="presOf" srcId="{011E16CC-611C-48DF-998B-31A57335B0CF}" destId="{BBE96EE5-0828-433E-8A3D-CB551DECE4BD}" srcOrd="0" destOrd="0" presId="urn:microsoft.com/office/officeart/2018/2/layout/IconCircleList"/>
    <dgm:cxn modelId="{CA51C1BA-6F38-4332-9468-FD9F629AA213}" srcId="{011E16CC-611C-48DF-998B-31A57335B0CF}" destId="{F15B7E42-CE14-42B4-9D1E-A534FE27D6DE}" srcOrd="0" destOrd="0" parTransId="{6AE6D9EE-EEBC-47FD-AF4E-9E418A940F3E}" sibTransId="{EF5A7AF6-ECB2-45CD-8289-8972700DE5C1}"/>
    <dgm:cxn modelId="{8268D5BA-62B7-4143-8456-BF3DE26FEACF}" type="presOf" srcId="{1D72C0D2-107E-437A-A5EB-B546A8D1DBF1}" destId="{77B45BBE-D45F-4FFE-B2C6-4EACE6EAD6F0}" srcOrd="0" destOrd="0" presId="urn:microsoft.com/office/officeart/2018/2/layout/IconCircleList"/>
    <dgm:cxn modelId="{E633FADA-248F-4477-9DBD-3032364A1F5C}" type="presOf" srcId="{47967B4C-0EB5-46CE-B606-AAB6307B6F99}" destId="{72EDCBBA-7B69-4579-B3DB-4FF11592AAD6}" srcOrd="0" destOrd="0" presId="urn:microsoft.com/office/officeart/2018/2/layout/IconCircleList"/>
    <dgm:cxn modelId="{16ADBDEB-A27F-481F-9749-0EEA4D0BBAC2}" type="presOf" srcId="{1401A852-1D78-42A6-BC3F-1E11B2DE986C}" destId="{6924A080-2A52-4471-B23D-0E048A73350C}" srcOrd="0" destOrd="0" presId="urn:microsoft.com/office/officeart/2018/2/layout/IconCircleList"/>
    <dgm:cxn modelId="{CAA86854-E524-4F36-B3CA-7409EE66F09E}" type="presParOf" srcId="{BBE96EE5-0828-433E-8A3D-CB551DECE4BD}" destId="{9EA54F17-0980-4D72-AE72-A7DBE7E034BA}" srcOrd="0" destOrd="0" presId="urn:microsoft.com/office/officeart/2018/2/layout/IconCircleList"/>
    <dgm:cxn modelId="{0629EED7-5C4D-485C-8A6C-98C710FC371D}" type="presParOf" srcId="{9EA54F17-0980-4D72-AE72-A7DBE7E034BA}" destId="{1B329B4B-92F5-4E43-8667-DF6F95D21AF8}" srcOrd="0" destOrd="0" presId="urn:microsoft.com/office/officeart/2018/2/layout/IconCircleList"/>
    <dgm:cxn modelId="{51AA6DF8-0252-45FF-9DA3-8D00E94C271F}" type="presParOf" srcId="{1B329B4B-92F5-4E43-8667-DF6F95D21AF8}" destId="{938E5124-8232-4023-98CB-A4966E7AF1A0}" srcOrd="0" destOrd="0" presId="urn:microsoft.com/office/officeart/2018/2/layout/IconCircleList"/>
    <dgm:cxn modelId="{02E92C54-AE46-4A6D-A09C-D771BCAB3988}" type="presParOf" srcId="{1B329B4B-92F5-4E43-8667-DF6F95D21AF8}" destId="{D19AC69A-E919-424E-9057-D36042EDFA7C}" srcOrd="1" destOrd="0" presId="urn:microsoft.com/office/officeart/2018/2/layout/IconCircleList"/>
    <dgm:cxn modelId="{BC17EE1B-807B-4E87-98F1-968BF7989A7F}" type="presParOf" srcId="{1B329B4B-92F5-4E43-8667-DF6F95D21AF8}" destId="{37B6F8F9-4ADA-43E2-964F-DEE11E2502B6}" srcOrd="2" destOrd="0" presId="urn:microsoft.com/office/officeart/2018/2/layout/IconCircleList"/>
    <dgm:cxn modelId="{6E41E72F-2241-44D9-B833-A42D32EFF419}" type="presParOf" srcId="{1B329B4B-92F5-4E43-8667-DF6F95D21AF8}" destId="{0B3AA292-A73A-4FD4-9D80-7BD8C1ED01B5}" srcOrd="3" destOrd="0" presId="urn:microsoft.com/office/officeart/2018/2/layout/IconCircleList"/>
    <dgm:cxn modelId="{81980970-60BF-457D-92E4-9ED191936E7A}" type="presParOf" srcId="{9EA54F17-0980-4D72-AE72-A7DBE7E034BA}" destId="{80105BFC-61C4-4923-A9BE-6536EFED03AC}" srcOrd="1" destOrd="0" presId="urn:microsoft.com/office/officeart/2018/2/layout/IconCircleList"/>
    <dgm:cxn modelId="{00468316-94FE-40D5-80AA-B242B8DEDF75}" type="presParOf" srcId="{9EA54F17-0980-4D72-AE72-A7DBE7E034BA}" destId="{9D5DC435-03DB-4FD0-AFEC-36058E70167C}" srcOrd="2" destOrd="0" presId="urn:microsoft.com/office/officeart/2018/2/layout/IconCircleList"/>
    <dgm:cxn modelId="{4D887E13-2F97-4647-8CEE-4FBEDCF1D397}" type="presParOf" srcId="{9D5DC435-03DB-4FD0-AFEC-36058E70167C}" destId="{3BC63B5A-A6F4-43A4-9D52-17F787C0DF57}" srcOrd="0" destOrd="0" presId="urn:microsoft.com/office/officeart/2018/2/layout/IconCircleList"/>
    <dgm:cxn modelId="{488F77D6-8351-48EE-BF85-CA92ED8C12F9}" type="presParOf" srcId="{9D5DC435-03DB-4FD0-AFEC-36058E70167C}" destId="{A218B0A2-E897-4369-9602-ECD28B4C0EB7}" srcOrd="1" destOrd="0" presId="urn:microsoft.com/office/officeart/2018/2/layout/IconCircleList"/>
    <dgm:cxn modelId="{31F2C553-CDFA-46CA-9588-DAEAC468A09D}" type="presParOf" srcId="{9D5DC435-03DB-4FD0-AFEC-36058E70167C}" destId="{D3BF82DF-7BCE-4694-A99F-DD10DBC5BB89}" srcOrd="2" destOrd="0" presId="urn:microsoft.com/office/officeart/2018/2/layout/IconCircleList"/>
    <dgm:cxn modelId="{EE19EFD1-DD3D-4A36-8F32-8C7BC5F8E606}" type="presParOf" srcId="{9D5DC435-03DB-4FD0-AFEC-36058E70167C}" destId="{FA0B2B21-0DAB-4CEB-B25A-C0435ACAD896}" srcOrd="3" destOrd="0" presId="urn:microsoft.com/office/officeart/2018/2/layout/IconCircleList"/>
    <dgm:cxn modelId="{1F91835B-0F4B-4ACF-A07C-C79DAF7F5683}" type="presParOf" srcId="{9EA54F17-0980-4D72-AE72-A7DBE7E034BA}" destId="{54908FE2-A22B-4D12-B8DB-BEA327161F9A}" srcOrd="3" destOrd="0" presId="urn:microsoft.com/office/officeart/2018/2/layout/IconCircleList"/>
    <dgm:cxn modelId="{C43C4F55-143F-4631-8F71-689B3E11F97D}" type="presParOf" srcId="{9EA54F17-0980-4D72-AE72-A7DBE7E034BA}" destId="{6343E879-DDCF-4D1B-8C18-8BA6C25411F1}" srcOrd="4" destOrd="0" presId="urn:microsoft.com/office/officeart/2018/2/layout/IconCircleList"/>
    <dgm:cxn modelId="{04A410AB-89E5-4053-A740-6F63828D28ED}" type="presParOf" srcId="{6343E879-DDCF-4D1B-8C18-8BA6C25411F1}" destId="{4B0EC98D-9F0B-4C55-A37C-B00A57418C2E}" srcOrd="0" destOrd="0" presId="urn:microsoft.com/office/officeart/2018/2/layout/IconCircleList"/>
    <dgm:cxn modelId="{374E92A2-0B4A-4652-89AB-9E8ADD6CBCCB}" type="presParOf" srcId="{6343E879-DDCF-4D1B-8C18-8BA6C25411F1}" destId="{B39F87F0-F245-439F-B904-4EDFF500CD82}" srcOrd="1" destOrd="0" presId="urn:microsoft.com/office/officeart/2018/2/layout/IconCircleList"/>
    <dgm:cxn modelId="{EB18F3E0-B26B-4EA7-AC7D-69643928943B}" type="presParOf" srcId="{6343E879-DDCF-4D1B-8C18-8BA6C25411F1}" destId="{B1A94124-5E7D-4E5D-B7A0-AD17BFD189DF}" srcOrd="2" destOrd="0" presId="urn:microsoft.com/office/officeart/2018/2/layout/IconCircleList"/>
    <dgm:cxn modelId="{90B01912-2DD4-44D5-B6DC-FBE8BFD16163}" type="presParOf" srcId="{6343E879-DDCF-4D1B-8C18-8BA6C25411F1}" destId="{6B8C01A9-E9B4-46FA-BFE6-7EEC72BB990C}" srcOrd="3" destOrd="0" presId="urn:microsoft.com/office/officeart/2018/2/layout/IconCircleList"/>
    <dgm:cxn modelId="{55A671F3-905C-4065-8DB9-1D1C06CC8051}" type="presParOf" srcId="{9EA54F17-0980-4D72-AE72-A7DBE7E034BA}" destId="{95025D18-ACEC-48A0-BB51-A7B21B75DC2F}" srcOrd="5" destOrd="0" presId="urn:microsoft.com/office/officeart/2018/2/layout/IconCircleList"/>
    <dgm:cxn modelId="{5D620B95-5BA3-4960-B018-E55868D0C924}" type="presParOf" srcId="{9EA54F17-0980-4D72-AE72-A7DBE7E034BA}" destId="{662E2645-3B78-42CC-A264-E36F7CF28517}" srcOrd="6" destOrd="0" presId="urn:microsoft.com/office/officeart/2018/2/layout/IconCircleList"/>
    <dgm:cxn modelId="{9AE757D5-46E1-4159-8872-877A76E3C1C8}" type="presParOf" srcId="{662E2645-3B78-42CC-A264-E36F7CF28517}" destId="{7A28F2A0-6A91-4DBE-80BF-DB58AAB21A30}" srcOrd="0" destOrd="0" presId="urn:microsoft.com/office/officeart/2018/2/layout/IconCircleList"/>
    <dgm:cxn modelId="{13E7AEE2-28E2-44E7-8695-60DB9006953C}" type="presParOf" srcId="{662E2645-3B78-42CC-A264-E36F7CF28517}" destId="{2998EB83-D29D-4586-A6BE-263EAFDD7695}" srcOrd="1" destOrd="0" presId="urn:microsoft.com/office/officeart/2018/2/layout/IconCircleList"/>
    <dgm:cxn modelId="{C0D46EFF-53AC-4DEC-8ABB-8981DE6BE233}" type="presParOf" srcId="{662E2645-3B78-42CC-A264-E36F7CF28517}" destId="{77397FD0-F290-4292-888B-B22F1F788B57}" srcOrd="2" destOrd="0" presId="urn:microsoft.com/office/officeart/2018/2/layout/IconCircleList"/>
    <dgm:cxn modelId="{E397C213-BB9C-4718-818B-4DD08145187D}" type="presParOf" srcId="{662E2645-3B78-42CC-A264-E36F7CF28517}" destId="{72EDCBBA-7B69-4579-B3DB-4FF11592AAD6}" srcOrd="3" destOrd="0" presId="urn:microsoft.com/office/officeart/2018/2/layout/IconCircleList"/>
    <dgm:cxn modelId="{EE9228C8-90E6-48AC-B97E-3A2773B147E7}" type="presParOf" srcId="{9EA54F17-0980-4D72-AE72-A7DBE7E034BA}" destId="{77B45BBE-D45F-4FFE-B2C6-4EACE6EAD6F0}" srcOrd="7" destOrd="0" presId="urn:microsoft.com/office/officeart/2018/2/layout/IconCircleList"/>
    <dgm:cxn modelId="{560C49D0-7C22-40B8-8804-AFA086BB6A73}" type="presParOf" srcId="{9EA54F17-0980-4D72-AE72-A7DBE7E034BA}" destId="{BC6A1A6E-6EB2-4FDB-B671-8A411964AAEC}" srcOrd="8" destOrd="0" presId="urn:microsoft.com/office/officeart/2018/2/layout/IconCircleList"/>
    <dgm:cxn modelId="{CE114B6A-4CA7-41E1-934F-ADD0D2F5CF24}" type="presParOf" srcId="{BC6A1A6E-6EB2-4FDB-B671-8A411964AAEC}" destId="{EB4707FD-DE02-4B97-911E-46011F5CEA9C}" srcOrd="0" destOrd="0" presId="urn:microsoft.com/office/officeart/2018/2/layout/IconCircleList"/>
    <dgm:cxn modelId="{1B62DFC5-FB62-45F3-9EF5-B7F7ECA44F3B}" type="presParOf" srcId="{BC6A1A6E-6EB2-4FDB-B671-8A411964AAEC}" destId="{768A5CB9-9ADE-412C-9499-0D3FB66A2FDC}" srcOrd="1" destOrd="0" presId="urn:microsoft.com/office/officeart/2018/2/layout/IconCircleList"/>
    <dgm:cxn modelId="{71DCBED4-95B8-4AF8-942E-03FF94763D92}" type="presParOf" srcId="{BC6A1A6E-6EB2-4FDB-B671-8A411964AAEC}" destId="{EA273726-963C-4631-909C-5365707E66A4}" srcOrd="2" destOrd="0" presId="urn:microsoft.com/office/officeart/2018/2/layout/IconCircleList"/>
    <dgm:cxn modelId="{6C23E7AD-C489-4FFB-988B-400A3D67DAE4}" type="presParOf" srcId="{BC6A1A6E-6EB2-4FDB-B671-8A411964AAEC}" destId="{6924A080-2A52-4471-B23D-0E048A73350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E234D-EC23-45F0-88A8-580DBAD968ED}">
      <dsp:nvSpPr>
        <dsp:cNvPr id="0" name=""/>
        <dsp:cNvSpPr/>
      </dsp:nvSpPr>
      <dsp:spPr>
        <a:xfrm>
          <a:off x="768469" y="142879"/>
          <a:ext cx="823117" cy="8231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E6067-C548-4A61-AB07-DC6D4CB4326D}">
      <dsp:nvSpPr>
        <dsp:cNvPr id="0" name=""/>
        <dsp:cNvSpPr/>
      </dsp:nvSpPr>
      <dsp:spPr>
        <a:xfrm>
          <a:off x="4145" y="1140817"/>
          <a:ext cx="2351763" cy="934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MI </a:t>
          </a:r>
        </a:p>
      </dsp:txBody>
      <dsp:txXfrm>
        <a:off x="4145" y="1140817"/>
        <a:ext cx="2351763" cy="934409"/>
      </dsp:txXfrm>
    </dsp:sp>
    <dsp:sp modelId="{7FBABEA2-35D8-4267-A113-D522B7A2A90B}">
      <dsp:nvSpPr>
        <dsp:cNvPr id="0" name=""/>
        <dsp:cNvSpPr/>
      </dsp:nvSpPr>
      <dsp:spPr>
        <a:xfrm>
          <a:off x="4145" y="2156538"/>
          <a:ext cx="2351763" cy="2051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800" kern="1200" dirty="0"/>
            <a:t>Definition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800" kern="1200" dirty="0"/>
            <a:t>History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800" kern="1200" dirty="0"/>
            <a:t>Applications</a:t>
          </a:r>
        </a:p>
      </dsp:txBody>
      <dsp:txXfrm>
        <a:off x="4145" y="2156538"/>
        <a:ext cx="2351763" cy="2051919"/>
      </dsp:txXfrm>
    </dsp:sp>
    <dsp:sp modelId="{FAAAFD29-0BDD-4AA6-BF88-CAE481950AE8}">
      <dsp:nvSpPr>
        <dsp:cNvPr id="0" name=""/>
        <dsp:cNvSpPr/>
      </dsp:nvSpPr>
      <dsp:spPr>
        <a:xfrm>
          <a:off x="3531791" y="142879"/>
          <a:ext cx="823117" cy="8231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36917-A284-43BA-B497-D3A7BFB2C244}">
      <dsp:nvSpPr>
        <dsp:cNvPr id="0" name=""/>
        <dsp:cNvSpPr/>
      </dsp:nvSpPr>
      <dsp:spPr>
        <a:xfrm>
          <a:off x="2767468" y="1140817"/>
          <a:ext cx="2351763" cy="934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Spirit of MI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2800" kern="1200" dirty="0"/>
        </a:p>
      </dsp:txBody>
      <dsp:txXfrm>
        <a:off x="2767468" y="1140817"/>
        <a:ext cx="2351763" cy="934409"/>
      </dsp:txXfrm>
    </dsp:sp>
    <dsp:sp modelId="{DE75ECD8-0CDF-4E13-8391-F7266AE2CAC7}">
      <dsp:nvSpPr>
        <dsp:cNvPr id="0" name=""/>
        <dsp:cNvSpPr/>
      </dsp:nvSpPr>
      <dsp:spPr>
        <a:xfrm>
          <a:off x="2767468" y="2156538"/>
          <a:ext cx="2351763" cy="2051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Partnership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Acceptance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Compassion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Evocation</a:t>
          </a:r>
        </a:p>
      </dsp:txBody>
      <dsp:txXfrm>
        <a:off x="2767468" y="2156538"/>
        <a:ext cx="2351763" cy="2051919"/>
      </dsp:txXfrm>
    </dsp:sp>
    <dsp:sp modelId="{F8A22D66-DEEB-4AF9-B6AF-A12EF6D356D7}">
      <dsp:nvSpPr>
        <dsp:cNvPr id="0" name=""/>
        <dsp:cNvSpPr/>
      </dsp:nvSpPr>
      <dsp:spPr>
        <a:xfrm>
          <a:off x="6295113" y="142879"/>
          <a:ext cx="823117" cy="8231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27D9D-64E8-4DDE-92AE-186491B002D1}">
      <dsp:nvSpPr>
        <dsp:cNvPr id="0" name=""/>
        <dsp:cNvSpPr/>
      </dsp:nvSpPr>
      <dsp:spPr>
        <a:xfrm>
          <a:off x="5530790" y="1140817"/>
          <a:ext cx="2351763" cy="934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Four Processes</a:t>
          </a:r>
        </a:p>
      </dsp:txBody>
      <dsp:txXfrm>
        <a:off x="5530790" y="1140817"/>
        <a:ext cx="2351763" cy="934409"/>
      </dsp:txXfrm>
    </dsp:sp>
    <dsp:sp modelId="{9113638F-0621-4518-95CD-1D8D0F75649B}">
      <dsp:nvSpPr>
        <dsp:cNvPr id="0" name=""/>
        <dsp:cNvSpPr/>
      </dsp:nvSpPr>
      <dsp:spPr>
        <a:xfrm>
          <a:off x="5530790" y="2156538"/>
          <a:ext cx="2351763" cy="2051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Engage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Focus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Evoke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Plan</a:t>
          </a:r>
        </a:p>
      </dsp:txBody>
      <dsp:txXfrm>
        <a:off x="5530790" y="2156538"/>
        <a:ext cx="2351763" cy="2051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E5124-8232-4023-98CB-A4966E7AF1A0}">
      <dsp:nvSpPr>
        <dsp:cNvPr id="0" name=""/>
        <dsp:cNvSpPr/>
      </dsp:nvSpPr>
      <dsp:spPr>
        <a:xfrm>
          <a:off x="334403" y="2600"/>
          <a:ext cx="955560" cy="9555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AC69A-E919-424E-9057-D36042EDFA7C}">
      <dsp:nvSpPr>
        <dsp:cNvPr id="0" name=""/>
        <dsp:cNvSpPr/>
      </dsp:nvSpPr>
      <dsp:spPr>
        <a:xfrm>
          <a:off x="535070" y="203268"/>
          <a:ext cx="554225" cy="5542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AA292-A73A-4FD4-9D80-7BD8C1ED01B5}">
      <dsp:nvSpPr>
        <dsp:cNvPr id="0" name=""/>
        <dsp:cNvSpPr/>
      </dsp:nvSpPr>
      <dsp:spPr>
        <a:xfrm>
          <a:off x="1494726" y="2600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Practice PACE at home and work. </a:t>
          </a:r>
        </a:p>
      </dsp:txBody>
      <dsp:txXfrm>
        <a:off x="1494726" y="2600"/>
        <a:ext cx="2252392" cy="955560"/>
      </dsp:txXfrm>
    </dsp:sp>
    <dsp:sp modelId="{3BC63B5A-A6F4-43A4-9D52-17F787C0DF57}">
      <dsp:nvSpPr>
        <dsp:cNvPr id="0" name=""/>
        <dsp:cNvSpPr/>
      </dsp:nvSpPr>
      <dsp:spPr>
        <a:xfrm>
          <a:off x="4139581" y="2600"/>
          <a:ext cx="955560" cy="9555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8B0A2-E897-4369-9602-ECD28B4C0EB7}">
      <dsp:nvSpPr>
        <dsp:cNvPr id="0" name=""/>
        <dsp:cNvSpPr/>
      </dsp:nvSpPr>
      <dsp:spPr>
        <a:xfrm>
          <a:off x="4340248" y="203268"/>
          <a:ext cx="554225" cy="5542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B2B21-0DAB-4CEB-B25A-C0435ACAD896}">
      <dsp:nvSpPr>
        <dsp:cNvPr id="0" name=""/>
        <dsp:cNvSpPr/>
      </dsp:nvSpPr>
      <dsp:spPr>
        <a:xfrm>
          <a:off x="5299904" y="2600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Collaborate to avoid  the backfire effect.</a:t>
          </a:r>
        </a:p>
      </dsp:txBody>
      <dsp:txXfrm>
        <a:off x="5299904" y="2600"/>
        <a:ext cx="2252392" cy="955560"/>
      </dsp:txXfrm>
    </dsp:sp>
    <dsp:sp modelId="{4B0EC98D-9F0B-4C55-A37C-B00A57418C2E}">
      <dsp:nvSpPr>
        <dsp:cNvPr id="0" name=""/>
        <dsp:cNvSpPr/>
      </dsp:nvSpPr>
      <dsp:spPr>
        <a:xfrm>
          <a:off x="334403" y="1697888"/>
          <a:ext cx="955560" cy="9555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F87F0-F245-439F-B904-4EDFF500CD82}">
      <dsp:nvSpPr>
        <dsp:cNvPr id="0" name=""/>
        <dsp:cNvSpPr/>
      </dsp:nvSpPr>
      <dsp:spPr>
        <a:xfrm>
          <a:off x="535070" y="1898556"/>
          <a:ext cx="554225" cy="5542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C01A9-E9B4-46FA-BFE6-7EEC72BB990C}">
      <dsp:nvSpPr>
        <dsp:cNvPr id="0" name=""/>
        <dsp:cNvSpPr/>
      </dsp:nvSpPr>
      <dsp:spPr>
        <a:xfrm>
          <a:off x="1494726" y="1697888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Learn others’ values and collaborate using them.  </a:t>
          </a:r>
        </a:p>
      </dsp:txBody>
      <dsp:txXfrm>
        <a:off x="1494726" y="1697888"/>
        <a:ext cx="2252392" cy="955560"/>
      </dsp:txXfrm>
    </dsp:sp>
    <dsp:sp modelId="{7A28F2A0-6A91-4DBE-80BF-DB58AAB21A30}">
      <dsp:nvSpPr>
        <dsp:cNvPr id="0" name=""/>
        <dsp:cNvSpPr/>
      </dsp:nvSpPr>
      <dsp:spPr>
        <a:xfrm>
          <a:off x="4139581" y="1697888"/>
          <a:ext cx="955560" cy="9555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8EB83-D29D-4586-A6BE-263EAFDD7695}">
      <dsp:nvSpPr>
        <dsp:cNvPr id="0" name=""/>
        <dsp:cNvSpPr/>
      </dsp:nvSpPr>
      <dsp:spPr>
        <a:xfrm>
          <a:off x="4340248" y="1898556"/>
          <a:ext cx="554225" cy="5542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DCBBA-7B69-4579-B3DB-4FF11592AAD6}">
      <dsp:nvSpPr>
        <dsp:cNvPr id="0" name=""/>
        <dsp:cNvSpPr/>
      </dsp:nvSpPr>
      <dsp:spPr>
        <a:xfrm>
          <a:off x="5299904" y="1697888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Externalize vs. personalize problems. </a:t>
          </a:r>
        </a:p>
      </dsp:txBody>
      <dsp:txXfrm>
        <a:off x="5299904" y="1697888"/>
        <a:ext cx="2252392" cy="955560"/>
      </dsp:txXfrm>
    </dsp:sp>
    <dsp:sp modelId="{EB4707FD-DE02-4B97-911E-46011F5CEA9C}">
      <dsp:nvSpPr>
        <dsp:cNvPr id="0" name=""/>
        <dsp:cNvSpPr/>
      </dsp:nvSpPr>
      <dsp:spPr>
        <a:xfrm>
          <a:off x="334403" y="3393176"/>
          <a:ext cx="955560" cy="95556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A5CB9-9ADE-412C-9499-0D3FB66A2FDC}">
      <dsp:nvSpPr>
        <dsp:cNvPr id="0" name=""/>
        <dsp:cNvSpPr/>
      </dsp:nvSpPr>
      <dsp:spPr>
        <a:xfrm>
          <a:off x="535070" y="3593844"/>
          <a:ext cx="554225" cy="55422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4A080-2A52-4471-B23D-0E048A73350C}">
      <dsp:nvSpPr>
        <dsp:cNvPr id="0" name=""/>
        <dsp:cNvSpPr/>
      </dsp:nvSpPr>
      <dsp:spPr>
        <a:xfrm>
          <a:off x="1494726" y="3393176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Adjust your approach to their stage of change. </a:t>
          </a:r>
        </a:p>
      </dsp:txBody>
      <dsp:txXfrm>
        <a:off x="1494726" y="3393176"/>
        <a:ext cx="2252392" cy="955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E8126-94F0-4377-B6C9-3494940E19E1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855B7-93C1-49BE-A62C-7B6C9FEA6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74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36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47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47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7:37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36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36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38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38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44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45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45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36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45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46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47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47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7:37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38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38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44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45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45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45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46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E18A1-6709-4161-85E7-6788A67DCF2C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DAD9A-1722-46B0-BDEE-5AC8E720F1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7DAD9A-1722-46B0-BDEE-5AC8E720F1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862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85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r>
              <a:rPr lang="en-US" dirty="0"/>
              <a:t>To demonstrate how this ambivalence can play out in our interactions with others we are going to do an exercise.</a:t>
            </a:r>
          </a:p>
          <a:p>
            <a:pPr marL="228600" indent="-228600"/>
            <a:endParaRPr lang="en-US" dirty="0"/>
          </a:p>
          <a:p>
            <a:pPr marL="228600" indent="-228600"/>
            <a:r>
              <a:rPr lang="en-US" dirty="0"/>
              <a:t>[Exercise: Instruct participants to: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Find a partner.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Each of you write down something you are interested in doing but have mixed feelings about (e.g., buying a new car, quitting smoking, exercising, etc.).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Select who will speak first.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The speaker presents what it is that you would like to do (but haven’t done yet).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The listener then argues strongly in favor of one of the options or sides.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Speaker, your job is to listen and note what you are thinking and feeling.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Switch roles.]</a:t>
            </a:r>
          </a:p>
          <a:p>
            <a:pPr marL="228600" indent="-228600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9/21/2021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23A271A1-F6D6-438B-A432-4747EE7EC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9/21/2021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57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0C94032-CD4C-4C25-B0C2-CEC720522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16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0C94032-CD4C-4C25-B0C2-CEC720522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34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0C94032-CD4C-4C25-B0C2-CEC720522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6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57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3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3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0C94032-CD4C-4C25-B0C2-CEC720522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en-US" sz="2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26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67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08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E703-105F-47EE-BCCA-1B7198354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8FA-5199-4F3D-AD82-58652AA90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98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E703-105F-47EE-BCCA-1B7198354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8FA-5199-4F3D-AD82-58652AA90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60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E703-105F-47EE-BCCA-1B7198354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8FA-5199-4F3D-AD82-58652AA90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28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E703-105F-47EE-BCCA-1B7198354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8FA-5199-4F3D-AD82-58652AA90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88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E703-105F-47EE-BCCA-1B7198354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8FA-5199-4F3D-AD82-58652AA90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04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E703-105F-47EE-BCCA-1B7198354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8FA-5199-4F3D-AD82-58652AA90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96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E703-105F-47EE-BCCA-1B7198354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8FA-5199-4F3D-AD82-58652AA90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4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E703-105F-47EE-BCCA-1B7198354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8FA-5199-4F3D-AD82-58652AA90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56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E703-105F-47EE-BCCA-1B7198354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8FA-5199-4F3D-AD82-58652AA90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3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E703-105F-47EE-BCCA-1B7198354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8FA-5199-4F3D-AD82-58652AA90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96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E703-105F-47EE-BCCA-1B7198354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8FA-5199-4F3D-AD82-58652AA90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7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9/21/2021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 sz="1400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sz="1400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F0C94032-CD4C-4C25-B0C2-CEC720522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8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0E703-105F-47EE-BCCA-1B7198354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328FA-5199-4F3D-AD82-58652AA90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2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customXml" Target="../ink/ink11.xml"/><Relationship Id="rId3" Type="http://schemas.openxmlformats.org/officeDocument/2006/relationships/image" Target="../media/image19.png"/><Relationship Id="rId7" Type="http://schemas.openxmlformats.org/officeDocument/2006/relationships/customXml" Target="../ink/ink5.xml"/><Relationship Id="rId12" Type="http://schemas.openxmlformats.org/officeDocument/2006/relationships/customXml" Target="../ink/ink10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4.xml"/><Relationship Id="rId11" Type="http://schemas.openxmlformats.org/officeDocument/2006/relationships/customXml" Target="../ink/ink9.xml"/><Relationship Id="rId5" Type="http://schemas.openxmlformats.org/officeDocument/2006/relationships/customXml" Target="../ink/ink3.xml"/><Relationship Id="rId10" Type="http://schemas.openxmlformats.org/officeDocument/2006/relationships/customXml" Target="../ink/ink8.xml"/><Relationship Id="rId4" Type="http://schemas.openxmlformats.org/officeDocument/2006/relationships/customXml" Target="../ink/ink2.xml"/><Relationship Id="rId9" Type="http://schemas.openxmlformats.org/officeDocument/2006/relationships/customXml" Target="../ink/ink7.xml"/><Relationship Id="rId14" Type="http://schemas.openxmlformats.org/officeDocument/2006/relationships/customXml" Target="../ink/ink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customXml" Target="../ink/ink23.xml"/><Relationship Id="rId3" Type="http://schemas.openxmlformats.org/officeDocument/2006/relationships/image" Target="../media/image19.png"/><Relationship Id="rId7" Type="http://schemas.openxmlformats.org/officeDocument/2006/relationships/customXml" Target="../ink/ink17.xml"/><Relationship Id="rId12" Type="http://schemas.openxmlformats.org/officeDocument/2006/relationships/customXml" Target="../ink/ink22.xml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6.xml"/><Relationship Id="rId11" Type="http://schemas.openxmlformats.org/officeDocument/2006/relationships/customXml" Target="../ink/ink21.xml"/><Relationship Id="rId5" Type="http://schemas.openxmlformats.org/officeDocument/2006/relationships/customXml" Target="../ink/ink15.xml"/><Relationship Id="rId10" Type="http://schemas.openxmlformats.org/officeDocument/2006/relationships/customXml" Target="../ink/ink20.xml"/><Relationship Id="rId4" Type="http://schemas.openxmlformats.org/officeDocument/2006/relationships/customXml" Target="../ink/ink14.xml"/><Relationship Id="rId9" Type="http://schemas.openxmlformats.org/officeDocument/2006/relationships/customXml" Target="../ink/ink19.xml"/><Relationship Id="rId14" Type="http://schemas.openxmlformats.org/officeDocument/2006/relationships/customXml" Target="../ink/ink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jpe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ference room table">
            <a:extLst>
              <a:ext uri="{FF2B5EF4-FFF2-40B4-BE49-F238E27FC236}">
                <a16:creationId xmlns:a16="http://schemas.microsoft.com/office/drawing/2014/main" id="{610E1982-BAC7-42A6-B7B9-1082473E7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0806" b="516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3F9260-A5B9-46F2-95CA-1A4D40E01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965200"/>
            <a:ext cx="7696200" cy="3564869"/>
          </a:xfrm>
        </p:spPr>
        <p:txBody>
          <a:bodyPr>
            <a:normAutofit/>
          </a:bodyPr>
          <a:lstStyle/>
          <a:p>
            <a:pPr algn="l"/>
            <a:r>
              <a:rPr lang="en-US" sz="100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Motivational Interviewing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27F8E-33CF-4DC8-8B20-99FC57296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0" y="4572002"/>
            <a:ext cx="7696200" cy="120299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200"/>
              <a:t>RESULTS Webinar Session 1</a:t>
            </a:r>
          </a:p>
          <a:p>
            <a:pPr algn="l">
              <a:lnSpc>
                <a:spcPct val="90000"/>
              </a:lnSpc>
            </a:pPr>
            <a:r>
              <a:rPr lang="en-US" sz="2200"/>
              <a:t>Presented by </a:t>
            </a:r>
          </a:p>
          <a:p>
            <a:pPr algn="l">
              <a:lnSpc>
                <a:spcPct val="90000"/>
              </a:lnSpc>
            </a:pPr>
            <a:r>
              <a:rPr lang="en-US" sz="2200"/>
              <a:t>David Christian, Ph.D.</a:t>
            </a:r>
          </a:p>
        </p:txBody>
      </p:sp>
    </p:spTree>
    <p:extLst>
      <p:ext uri="{BB962C8B-B14F-4D97-AF65-F5344CB8AC3E}">
        <p14:creationId xmlns:p14="http://schemas.microsoft.com/office/powerpoint/2010/main" val="1000163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965" y="4665605"/>
            <a:ext cx="4979105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600" kern="1200">
                <a:ln w="22225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As RESULTS staff and volunteers, what kind of collaboration problems are you facing?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F2FD6409-82F9-466D-BFF6-22F9D9291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3" b="6591"/>
          <a:stretch/>
        </p:blipFill>
        <p:spPr bwMode="auto">
          <a:xfrm>
            <a:off x="20" y="1"/>
            <a:ext cx="3636208" cy="43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hot of a team of colleagues having a meeting in a office">
            <a:extLst>
              <a:ext uri="{FF2B5EF4-FFF2-40B4-BE49-F238E27FC236}">
                <a16:creationId xmlns:a16="http://schemas.microsoft.com/office/drawing/2014/main" id="{49FF7262-9228-4136-A8C5-9A79F8B10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6" r="1648" b="1"/>
          <a:stretch/>
        </p:blipFill>
        <p:spPr bwMode="auto">
          <a:xfrm>
            <a:off x="3729037" y="-1"/>
            <a:ext cx="5412677" cy="435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two men sitting on blue tables">
            <a:extLst>
              <a:ext uri="{FF2B5EF4-FFF2-40B4-BE49-F238E27FC236}">
                <a16:creationId xmlns:a16="http://schemas.microsoft.com/office/drawing/2014/main" id="{255B82BB-34FE-423A-82C6-C5FB48B58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" r="5" b="595"/>
          <a:stretch/>
        </p:blipFill>
        <p:spPr bwMode="auto">
          <a:xfrm>
            <a:off x="20" y="4472610"/>
            <a:ext cx="3636208" cy="238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818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714A7CC-3413-4D48-984B-44BE7D331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5248" r="575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Agenda: Session 1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CBDBC463-BA10-4C2A-947C-84BBD2F27D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87390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4507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D4C5-06BA-4C02-9505-3D83F4AE1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460" y="1783959"/>
            <a:ext cx="306548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700"/>
              <a:t>MI’s Origin: Bill Miller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294A-BA16-43BD-8792-8377F3136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8502" y="4876800"/>
            <a:ext cx="3065478" cy="11478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dirty="0"/>
              <a:t>1983: The Milwaukee Problem</a:t>
            </a: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100" name="Picture 4" descr="Close-up of therapist's hands explaining a problem to his patients">
            <a:extLst>
              <a:ext uri="{FF2B5EF4-FFF2-40B4-BE49-F238E27FC236}">
                <a16:creationId xmlns:a16="http://schemas.microsoft.com/office/drawing/2014/main" id="{F33F2409-00AF-4EC2-8A87-65CD27CF1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4" r="14178" b="-1"/>
          <a:stretch/>
        </p:blipFill>
        <p:spPr bwMode="auto"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886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54F2-A468-4860-9026-57D51EE0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b="1" dirty="0"/>
              <a:t>A Collaborative Difference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694E4-5E01-43A9-8ABC-F4F831182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63" y="2484438"/>
            <a:ext cx="4040188" cy="639762"/>
          </a:xfrm>
        </p:spPr>
        <p:txBody>
          <a:bodyPr/>
          <a:lstStyle/>
          <a:p>
            <a:r>
              <a:rPr lang="en-US" dirty="0"/>
              <a:t>Traditional (Confrontational)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A4494-40CC-47AF-B0AA-91DF48848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263" y="3124200"/>
            <a:ext cx="4040188" cy="3429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Provide reasons to change. </a:t>
            </a:r>
          </a:p>
          <a:p>
            <a:r>
              <a:rPr lang="en-US" dirty="0"/>
              <a:t>Focus on their failings. </a:t>
            </a:r>
          </a:p>
          <a:p>
            <a:r>
              <a:rPr lang="en-US" dirty="0"/>
              <a:t>Challenge their values. </a:t>
            </a:r>
          </a:p>
          <a:p>
            <a:r>
              <a:rPr lang="en-US" dirty="0"/>
              <a:t>Warn of bad consequences.</a:t>
            </a:r>
          </a:p>
          <a:p>
            <a:r>
              <a:rPr lang="en-US" dirty="0"/>
              <a:t>Problem is personalized. </a:t>
            </a:r>
          </a:p>
          <a:p>
            <a:r>
              <a:rPr lang="en-US" dirty="0"/>
              <a:t>Educate, lecture, instruct.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B6F399-69D2-4591-8D45-5E9F968A26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86400" y="2484438"/>
            <a:ext cx="2199912" cy="639762"/>
          </a:xfrm>
        </p:spPr>
        <p:txBody>
          <a:bodyPr/>
          <a:lstStyle/>
          <a:p>
            <a:r>
              <a:rPr lang="en-US" dirty="0"/>
              <a:t>Collaborative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8206E5-88E1-48D6-80EF-C5E4461D3F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8088" y="3124200"/>
            <a:ext cx="4041775" cy="25495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Evoke their reasons to change. </a:t>
            </a:r>
          </a:p>
          <a:p>
            <a:r>
              <a:rPr lang="en-US" dirty="0"/>
              <a:t>Affirm their abilities. </a:t>
            </a:r>
          </a:p>
          <a:p>
            <a:r>
              <a:rPr lang="en-US" dirty="0"/>
              <a:t>Utilize their values. </a:t>
            </a:r>
          </a:p>
          <a:p>
            <a:r>
              <a:rPr lang="en-US" dirty="0"/>
              <a:t>Focus on desired outcomes.</a:t>
            </a:r>
          </a:p>
          <a:p>
            <a:r>
              <a:rPr lang="en-US" dirty="0"/>
              <a:t>Problem is externalized. </a:t>
            </a:r>
          </a:p>
          <a:p>
            <a:r>
              <a:rPr lang="en-US" dirty="0"/>
              <a:t>Inquire, listen, invite. 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B9048C-8635-46F8-ACC7-2E9A0E6D69FE}"/>
              </a:ext>
            </a:extLst>
          </p:cNvPr>
          <p:cNvGrpSpPr/>
          <p:nvPr/>
        </p:nvGrpSpPr>
        <p:grpSpPr>
          <a:xfrm>
            <a:off x="3914142" y="4478922"/>
            <a:ext cx="360" cy="360"/>
            <a:chOff x="3914142" y="447892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744CC13-6189-46C7-B9E9-19DE30A9204A}"/>
                    </a:ext>
                  </a:extLst>
                </p14:cNvPr>
                <p14:cNvContentPartPr/>
                <p14:nvPr/>
              </p14:nvContentPartPr>
              <p14:xfrm>
                <a:off x="3914142" y="4478922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744CC13-6189-46C7-B9E9-19DE30A9204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05502" y="44699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EF38AB0-8EB4-42D9-846B-E28FE09CE7B7}"/>
                    </a:ext>
                  </a:extLst>
                </p14:cNvPr>
                <p14:cNvContentPartPr/>
                <p14:nvPr/>
              </p14:nvContentPartPr>
              <p14:xfrm>
                <a:off x="3914142" y="4478922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EF38AB0-8EB4-42D9-846B-E28FE09CE7B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05502" y="44699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DA5EB0-AA72-4B48-B911-192A9E650276}"/>
              </a:ext>
            </a:extLst>
          </p:cNvPr>
          <p:cNvGrpSpPr/>
          <p:nvPr/>
        </p:nvGrpSpPr>
        <p:grpSpPr>
          <a:xfrm>
            <a:off x="3893982" y="4427442"/>
            <a:ext cx="360" cy="360"/>
            <a:chOff x="3893982" y="442744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DC48C1A-10EE-43B6-AF6E-997955B9942B}"/>
                    </a:ext>
                  </a:extLst>
                </p14:cNvPr>
                <p14:cNvContentPartPr/>
                <p14:nvPr/>
              </p14:nvContentPartPr>
              <p14:xfrm>
                <a:off x="3893982" y="4427442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DC48C1A-10EE-43B6-AF6E-997955B9942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84982" y="44188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7DF3B33-B9D9-4E9B-B5DC-21F2C51DC0B8}"/>
                    </a:ext>
                  </a:extLst>
                </p14:cNvPr>
                <p14:cNvContentPartPr/>
                <p14:nvPr/>
              </p14:nvContentPartPr>
              <p14:xfrm>
                <a:off x="3893982" y="4427442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7DF3B33-B9D9-4E9B-B5DC-21F2C51DC0B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84982" y="44188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9C8147-F3BF-46AA-9A53-D2AAFA6D2E98}"/>
              </a:ext>
            </a:extLst>
          </p:cNvPr>
          <p:cNvGrpSpPr/>
          <p:nvPr/>
        </p:nvGrpSpPr>
        <p:grpSpPr>
          <a:xfrm>
            <a:off x="6102582" y="4725882"/>
            <a:ext cx="360" cy="360"/>
            <a:chOff x="6102582" y="472588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D5B1EC4-F903-4A97-9ACE-8E2506778DF0}"/>
                    </a:ext>
                  </a:extLst>
                </p14:cNvPr>
                <p14:cNvContentPartPr/>
                <p14:nvPr/>
              </p14:nvContentPartPr>
              <p14:xfrm>
                <a:off x="6102582" y="4725882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D5B1EC4-F903-4A97-9ACE-8E2506778DF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93942" y="47168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687073A-D96A-4DA7-9B30-0712106D9526}"/>
                    </a:ext>
                  </a:extLst>
                </p14:cNvPr>
                <p14:cNvContentPartPr/>
                <p14:nvPr/>
              </p14:nvContentPartPr>
              <p14:xfrm>
                <a:off x="6102582" y="4725882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687073A-D96A-4DA7-9B30-0712106D952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93942" y="47168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3021E24-C799-4181-A24E-1FA34C9B55B0}"/>
                    </a:ext>
                  </a:extLst>
                </p14:cNvPr>
                <p14:cNvContentPartPr/>
                <p14:nvPr/>
              </p14:nvContentPartPr>
              <p14:xfrm>
                <a:off x="6102582" y="4725882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3021E24-C799-4181-A24E-1FA34C9B55B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93942" y="47168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F342350-D918-4E38-80E2-E20107C4E9E9}"/>
                    </a:ext>
                  </a:extLst>
                </p14:cNvPr>
                <p14:cNvContentPartPr/>
                <p14:nvPr/>
              </p14:nvContentPartPr>
              <p14:xfrm>
                <a:off x="6102582" y="4725882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F342350-D918-4E38-80E2-E20107C4E9E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93942" y="47168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E5D8E9-9E0B-45B8-AC03-22D420E0D949}"/>
              </a:ext>
            </a:extLst>
          </p:cNvPr>
          <p:cNvGrpSpPr/>
          <p:nvPr/>
        </p:nvGrpSpPr>
        <p:grpSpPr>
          <a:xfrm>
            <a:off x="5599302" y="3688002"/>
            <a:ext cx="360" cy="360"/>
            <a:chOff x="5599302" y="368800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A6C1064-C0DB-46D5-832C-064988409D0D}"/>
                    </a:ext>
                  </a:extLst>
                </p14:cNvPr>
                <p14:cNvContentPartPr/>
                <p14:nvPr/>
              </p14:nvContentPartPr>
              <p14:xfrm>
                <a:off x="5599302" y="3688002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A6C1064-C0DB-46D5-832C-064988409D0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90662" y="36790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FEED977-F43E-4F2A-8E8D-A0AAB62632D5}"/>
                    </a:ext>
                  </a:extLst>
                </p14:cNvPr>
                <p14:cNvContentPartPr/>
                <p14:nvPr/>
              </p14:nvContentPartPr>
              <p14:xfrm>
                <a:off x="5599302" y="3688002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EED977-F43E-4F2A-8E8D-A0AAB62632D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90662" y="36790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6FAC142-C197-4575-AB79-7F8741A9046C}"/>
                    </a:ext>
                  </a:extLst>
                </p14:cNvPr>
                <p14:cNvContentPartPr/>
                <p14:nvPr/>
              </p14:nvContentPartPr>
              <p14:xfrm>
                <a:off x="5599302" y="3688002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6FAC142-C197-4575-AB79-7F8741A9046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90662" y="36790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D2CB95-8AFB-4C62-935D-F8CCEBD04F6F}"/>
                  </a:ext>
                </a:extLst>
              </p14:cNvPr>
              <p14:cNvContentPartPr/>
              <p14:nvPr/>
            </p14:nvContentPartPr>
            <p14:xfrm>
              <a:off x="-2517618" y="3369402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D2CB95-8AFB-4C62-935D-F8CCEBD04F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526258" y="336040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6820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E3A90-E195-4382-AF5F-7B05B6179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Over 1400 published MI studies. </a:t>
            </a:r>
          </a:p>
        </p:txBody>
      </p:sp>
      <p:pic>
        <p:nvPicPr>
          <p:cNvPr id="3074" name="Picture 2" descr="Library, Books, Shelves, Bookshelf, Read, Stack">
            <a:extLst>
              <a:ext uri="{FF2B5EF4-FFF2-40B4-BE49-F238E27FC236}">
                <a16:creationId xmlns:a16="http://schemas.microsoft.com/office/drawing/2014/main" id="{D2D34E2E-B7E5-46FA-BEA6-91555C725D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882" y="307731"/>
            <a:ext cx="7106910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08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7570" name="Rectangle 2"/>
          <p:cNvSpPr>
            <a:spLocks noGrp="1"/>
          </p:cNvSpPr>
          <p:nvPr>
            <p:ph type="title"/>
          </p:nvPr>
        </p:nvSpPr>
        <p:spPr>
          <a:xfrm>
            <a:off x="381001" y="448253"/>
            <a:ext cx="8134278" cy="1325563"/>
          </a:xfrm>
        </p:spPr>
        <p:txBody>
          <a:bodyPr>
            <a:normAutofit/>
          </a:bodyPr>
          <a:lstStyle/>
          <a:p>
            <a:r>
              <a:rPr lang="en-US" dirty="0"/>
              <a:t>Demo: Recruiting The Ambivalent</a:t>
            </a:r>
          </a:p>
        </p:txBody>
      </p:sp>
      <p:sp>
        <p:nvSpPr>
          <p:cNvPr id="877571" name="Rectangle 3"/>
          <p:cNvSpPr>
            <a:spLocks noGrp="1"/>
          </p:cNvSpPr>
          <p:nvPr>
            <p:ph idx="1"/>
          </p:nvPr>
        </p:nvSpPr>
        <p:spPr>
          <a:xfrm>
            <a:off x="609565" y="2427617"/>
            <a:ext cx="7677150" cy="305878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4000" dirty="0"/>
              <a:t>I will invite you to join RESULTS using traditional methods. </a:t>
            </a:r>
          </a:p>
          <a:p>
            <a:pPr marL="514350" indent="-514350">
              <a:buAutoNum type="arabicPeriod"/>
            </a:pPr>
            <a:r>
              <a:rPr lang="en-US" sz="4000" dirty="0"/>
              <a:t>I will invite you to join RESULTS using MI. </a:t>
            </a:r>
          </a:p>
        </p:txBody>
      </p:sp>
    </p:spTree>
    <p:extLst>
      <p:ext uri="{BB962C8B-B14F-4D97-AF65-F5344CB8AC3E}">
        <p14:creationId xmlns:p14="http://schemas.microsoft.com/office/powerpoint/2010/main" val="1562943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758" y="5823876"/>
            <a:ext cx="268560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Precontemplation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Angry, In Denial, Defensive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9655" y="5177545"/>
            <a:ext cx="222028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Contemplation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Maybe, Ambivalent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8260" y="4531214"/>
            <a:ext cx="2607893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Preparation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Open, Looking, Interested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9521" y="3886200"/>
            <a:ext cx="2580394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Moving, Engaged, Acting.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86153" y="3229035"/>
            <a:ext cx="2612101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Maintenance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Consistent,  Zealous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303966"/>
            <a:ext cx="74969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 moves them through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Stages of Change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58" y="4274800"/>
            <a:ext cx="1494404" cy="149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mage result for smiley fac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66" y="1660121"/>
            <a:ext cx="1512842" cy="151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19874967">
            <a:off x="2660704" y="3232529"/>
            <a:ext cx="2111438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130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54F2-A468-4860-9026-57D51EE0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51" y="990600"/>
            <a:ext cx="8229600" cy="1143000"/>
          </a:xfrm>
        </p:spPr>
        <p:txBody>
          <a:bodyPr/>
          <a:lstStyle/>
          <a:p>
            <a:r>
              <a:rPr lang="en-US" b="1" dirty="0"/>
              <a:t>Recruiting for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694E4-5E01-43A9-8ABC-F4F831182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63" y="2484438"/>
            <a:ext cx="4040188" cy="639762"/>
          </a:xfrm>
        </p:spPr>
        <p:txBody>
          <a:bodyPr/>
          <a:lstStyle/>
          <a:p>
            <a:r>
              <a:rPr lang="en-US" dirty="0"/>
              <a:t>Traditional (Confrontational)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A4494-40CC-47AF-B0AA-91DF48848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263" y="3124200"/>
            <a:ext cx="4040188" cy="3429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Provide reasons to change. </a:t>
            </a:r>
          </a:p>
          <a:p>
            <a:r>
              <a:rPr lang="en-US" dirty="0"/>
              <a:t>Focus on their failings. </a:t>
            </a:r>
          </a:p>
          <a:p>
            <a:r>
              <a:rPr lang="en-US" dirty="0"/>
              <a:t>Challenge their values. </a:t>
            </a:r>
          </a:p>
          <a:p>
            <a:r>
              <a:rPr lang="en-US" dirty="0"/>
              <a:t>Warn of bad consequences.</a:t>
            </a:r>
          </a:p>
          <a:p>
            <a:r>
              <a:rPr lang="en-US" dirty="0"/>
              <a:t>Problem is personalized. </a:t>
            </a:r>
          </a:p>
          <a:p>
            <a:r>
              <a:rPr lang="en-US" dirty="0"/>
              <a:t>Educate, lecture, instruct.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B6F399-69D2-4591-8D45-5E9F968A26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58088" y="2484438"/>
            <a:ext cx="4041775" cy="639762"/>
          </a:xfrm>
        </p:spPr>
        <p:txBody>
          <a:bodyPr/>
          <a:lstStyle/>
          <a:p>
            <a:r>
              <a:rPr lang="en-US" dirty="0"/>
              <a:t>Collaborative  (MI)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8206E5-88E1-48D6-80EF-C5E4461D3F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8088" y="3124200"/>
            <a:ext cx="4041775" cy="25495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Evoke their reasons to change. </a:t>
            </a:r>
          </a:p>
          <a:p>
            <a:r>
              <a:rPr lang="en-US" dirty="0"/>
              <a:t>Affirm their abilities. </a:t>
            </a:r>
          </a:p>
          <a:p>
            <a:r>
              <a:rPr lang="en-US" dirty="0"/>
              <a:t>Utilize their values. </a:t>
            </a:r>
          </a:p>
          <a:p>
            <a:r>
              <a:rPr lang="en-US" dirty="0"/>
              <a:t>Focus on desired outcomes.</a:t>
            </a:r>
          </a:p>
          <a:p>
            <a:r>
              <a:rPr lang="en-US" dirty="0"/>
              <a:t>Problem is externalized. </a:t>
            </a:r>
          </a:p>
          <a:p>
            <a:r>
              <a:rPr lang="en-US" dirty="0"/>
              <a:t>Inquire, listen, invite. 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B9048C-8635-46F8-ACC7-2E9A0E6D69FE}"/>
              </a:ext>
            </a:extLst>
          </p:cNvPr>
          <p:cNvGrpSpPr/>
          <p:nvPr/>
        </p:nvGrpSpPr>
        <p:grpSpPr>
          <a:xfrm>
            <a:off x="3914142" y="4478922"/>
            <a:ext cx="360" cy="360"/>
            <a:chOff x="3914142" y="447892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744CC13-6189-46C7-B9E9-19DE30A9204A}"/>
                    </a:ext>
                  </a:extLst>
                </p14:cNvPr>
                <p14:cNvContentPartPr/>
                <p14:nvPr/>
              </p14:nvContentPartPr>
              <p14:xfrm>
                <a:off x="3914142" y="4478922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744CC13-6189-46C7-B9E9-19DE30A9204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05502" y="44699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EF38AB0-8EB4-42D9-846B-E28FE09CE7B7}"/>
                    </a:ext>
                  </a:extLst>
                </p14:cNvPr>
                <p14:cNvContentPartPr/>
                <p14:nvPr/>
              </p14:nvContentPartPr>
              <p14:xfrm>
                <a:off x="3914142" y="4478922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EF38AB0-8EB4-42D9-846B-E28FE09CE7B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05502" y="44699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DA5EB0-AA72-4B48-B911-192A9E650276}"/>
              </a:ext>
            </a:extLst>
          </p:cNvPr>
          <p:cNvGrpSpPr/>
          <p:nvPr/>
        </p:nvGrpSpPr>
        <p:grpSpPr>
          <a:xfrm>
            <a:off x="3893982" y="4427442"/>
            <a:ext cx="360" cy="360"/>
            <a:chOff x="3893982" y="442744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DC48C1A-10EE-43B6-AF6E-997955B9942B}"/>
                    </a:ext>
                  </a:extLst>
                </p14:cNvPr>
                <p14:cNvContentPartPr/>
                <p14:nvPr/>
              </p14:nvContentPartPr>
              <p14:xfrm>
                <a:off x="3893982" y="4427442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DC48C1A-10EE-43B6-AF6E-997955B9942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84982" y="44188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7DF3B33-B9D9-4E9B-B5DC-21F2C51DC0B8}"/>
                    </a:ext>
                  </a:extLst>
                </p14:cNvPr>
                <p14:cNvContentPartPr/>
                <p14:nvPr/>
              </p14:nvContentPartPr>
              <p14:xfrm>
                <a:off x="3893982" y="4427442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7DF3B33-B9D9-4E9B-B5DC-21F2C51DC0B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84982" y="44188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9C8147-F3BF-46AA-9A53-D2AAFA6D2E98}"/>
              </a:ext>
            </a:extLst>
          </p:cNvPr>
          <p:cNvGrpSpPr/>
          <p:nvPr/>
        </p:nvGrpSpPr>
        <p:grpSpPr>
          <a:xfrm>
            <a:off x="6102582" y="4725882"/>
            <a:ext cx="360" cy="360"/>
            <a:chOff x="6102582" y="472588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D5B1EC4-F903-4A97-9ACE-8E2506778DF0}"/>
                    </a:ext>
                  </a:extLst>
                </p14:cNvPr>
                <p14:cNvContentPartPr/>
                <p14:nvPr/>
              </p14:nvContentPartPr>
              <p14:xfrm>
                <a:off x="6102582" y="4725882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D5B1EC4-F903-4A97-9ACE-8E2506778DF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93942" y="47168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687073A-D96A-4DA7-9B30-0712106D9526}"/>
                    </a:ext>
                  </a:extLst>
                </p14:cNvPr>
                <p14:cNvContentPartPr/>
                <p14:nvPr/>
              </p14:nvContentPartPr>
              <p14:xfrm>
                <a:off x="6102582" y="4725882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687073A-D96A-4DA7-9B30-0712106D952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93942" y="47168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3021E24-C799-4181-A24E-1FA34C9B55B0}"/>
                    </a:ext>
                  </a:extLst>
                </p14:cNvPr>
                <p14:cNvContentPartPr/>
                <p14:nvPr/>
              </p14:nvContentPartPr>
              <p14:xfrm>
                <a:off x="6102582" y="4725882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3021E24-C799-4181-A24E-1FA34C9B55B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93942" y="47168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F342350-D918-4E38-80E2-E20107C4E9E9}"/>
                    </a:ext>
                  </a:extLst>
                </p14:cNvPr>
                <p14:cNvContentPartPr/>
                <p14:nvPr/>
              </p14:nvContentPartPr>
              <p14:xfrm>
                <a:off x="6102582" y="4725882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F342350-D918-4E38-80E2-E20107C4E9E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93942" y="47168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E5D8E9-9E0B-45B8-AC03-22D420E0D949}"/>
              </a:ext>
            </a:extLst>
          </p:cNvPr>
          <p:cNvGrpSpPr/>
          <p:nvPr/>
        </p:nvGrpSpPr>
        <p:grpSpPr>
          <a:xfrm>
            <a:off x="5599302" y="3688002"/>
            <a:ext cx="360" cy="360"/>
            <a:chOff x="5599302" y="368800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A6C1064-C0DB-46D5-832C-064988409D0D}"/>
                    </a:ext>
                  </a:extLst>
                </p14:cNvPr>
                <p14:cNvContentPartPr/>
                <p14:nvPr/>
              </p14:nvContentPartPr>
              <p14:xfrm>
                <a:off x="5599302" y="3688002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A6C1064-C0DB-46D5-832C-064988409D0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90662" y="36790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FEED977-F43E-4F2A-8E8D-A0AAB62632D5}"/>
                    </a:ext>
                  </a:extLst>
                </p14:cNvPr>
                <p14:cNvContentPartPr/>
                <p14:nvPr/>
              </p14:nvContentPartPr>
              <p14:xfrm>
                <a:off x="5599302" y="3688002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EED977-F43E-4F2A-8E8D-A0AAB62632D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90662" y="36790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6FAC142-C197-4575-AB79-7F8741A9046C}"/>
                    </a:ext>
                  </a:extLst>
                </p14:cNvPr>
                <p14:cNvContentPartPr/>
                <p14:nvPr/>
              </p14:nvContentPartPr>
              <p14:xfrm>
                <a:off x="5599302" y="3688002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6FAC142-C197-4575-AB79-7F8741A9046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90662" y="36790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D2CB95-8AFB-4C62-935D-F8CCEBD04F6F}"/>
                  </a:ext>
                </a:extLst>
              </p14:cNvPr>
              <p14:cNvContentPartPr/>
              <p14:nvPr/>
            </p14:nvContentPartPr>
            <p14:xfrm>
              <a:off x="-2517618" y="3369402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D2CB95-8AFB-4C62-935D-F8CCEBD04F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526258" y="336040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449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agnifying glass on clear background">
            <a:extLst>
              <a:ext uri="{FF2B5EF4-FFF2-40B4-BE49-F238E27FC236}">
                <a16:creationId xmlns:a16="http://schemas.microsoft.com/office/drawing/2014/main" id="{9FA6475F-3049-4A02-95AA-9A09016FA4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1000" r="-2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B87110-8CC7-454A-8F5D-A4FB223A1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2664540"/>
            <a:ext cx="3657600" cy="152891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Let’s Discuss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C4F39F-1D75-4939-ABE9-1C9D95A37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48200"/>
            <a:ext cx="6858000" cy="109839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What did you notice? </a:t>
            </a:r>
          </a:p>
        </p:txBody>
      </p:sp>
    </p:spTree>
    <p:extLst>
      <p:ext uri="{BB962C8B-B14F-4D97-AF65-F5344CB8AC3E}">
        <p14:creationId xmlns:p14="http://schemas.microsoft.com/office/powerpoint/2010/main" val="1497641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134">
            <a:extLst>
              <a:ext uri="{FF2B5EF4-FFF2-40B4-BE49-F238E27FC236}">
                <a16:creationId xmlns:a16="http://schemas.microsoft.com/office/drawing/2014/main" id="{305265DC-CF6B-4AE8-B3F3-2A7A1637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C3561-3C1D-46F9-842F-EB20A1B25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77922"/>
            <a:ext cx="3293268" cy="19078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Backfire Effect:</a:t>
            </a:r>
          </a:p>
        </p:txBody>
      </p:sp>
      <p:pic>
        <p:nvPicPr>
          <p:cNvPr id="2050" name="Picture 2" descr="Index Finger, Big, Small, Interpret, Dominance">
            <a:extLst>
              <a:ext uri="{FF2B5EF4-FFF2-40B4-BE49-F238E27FC236}">
                <a16:creationId xmlns:a16="http://schemas.microsoft.com/office/drawing/2014/main" id="{3FE9E275-D308-4183-9A03-AC1E0C833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8" b="3070"/>
          <a:stretch/>
        </p:blipFill>
        <p:spPr bwMode="auto">
          <a:xfrm>
            <a:off x="20" y="-18313"/>
            <a:ext cx="9143980" cy="3418853"/>
          </a:xfrm>
          <a:custGeom>
            <a:avLst/>
            <a:gdLst/>
            <a:ahLst/>
            <a:cxnLst/>
            <a:rect l="l" t="t" r="r" b="b"/>
            <a:pathLst>
              <a:path w="12192000" h="3418853">
                <a:moveTo>
                  <a:pt x="0" y="0"/>
                </a:moveTo>
                <a:lnTo>
                  <a:pt x="12192000" y="0"/>
                </a:lnTo>
                <a:lnTo>
                  <a:pt x="12192000" y="227978"/>
                </a:lnTo>
                <a:lnTo>
                  <a:pt x="12192000" y="2065168"/>
                </a:lnTo>
                <a:lnTo>
                  <a:pt x="12192000" y="3342653"/>
                </a:lnTo>
                <a:lnTo>
                  <a:pt x="9439275" y="3418853"/>
                </a:lnTo>
                <a:lnTo>
                  <a:pt x="5572127" y="3171203"/>
                </a:lnTo>
                <a:lnTo>
                  <a:pt x="0" y="3342653"/>
                </a:lnTo>
                <a:lnTo>
                  <a:pt x="0" y="2065168"/>
                </a:lnTo>
                <a:lnTo>
                  <a:pt x="0" y="2279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3" name="Group 136">
            <a:extLst>
              <a:ext uri="{FF2B5EF4-FFF2-40B4-BE49-F238E27FC236}">
                <a16:creationId xmlns:a16="http://schemas.microsoft.com/office/drawing/2014/main" id="{37EA779C-87BF-454F-919D-A3DA98FD8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9144000" cy="757168"/>
            <a:chOff x="0" y="2959818"/>
            <a:chExt cx="12192000" cy="757168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8C2E702-9A3E-420B-81FC-693685CAF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AA40418-2F7D-4A2A-84C0-1A72B0307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3115F-28F6-46CE-B6C6-7D21EBD0C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568" y="4704116"/>
            <a:ext cx="4269581" cy="164884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spcBef>
                <a:spcPts val="1000"/>
              </a:spcBef>
              <a:buNone/>
            </a:pPr>
            <a:r>
              <a:rPr lang="en-US" sz="3600" kern="120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Well reasoned arguments can cause push back. </a:t>
            </a:r>
          </a:p>
        </p:txBody>
      </p:sp>
    </p:spTree>
    <p:extLst>
      <p:ext uri="{BB962C8B-B14F-4D97-AF65-F5344CB8AC3E}">
        <p14:creationId xmlns:p14="http://schemas.microsoft.com/office/powerpoint/2010/main" val="389213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CCL DC | Citizens' Climate Lobby on the front steps of the C… | Flickr">
            <a:extLst>
              <a:ext uri="{FF2B5EF4-FFF2-40B4-BE49-F238E27FC236}">
                <a16:creationId xmlns:a16="http://schemas.microsoft.com/office/drawing/2014/main" id="{194023A1-5B02-4A56-9EE9-792D44CC59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6" r="20145" b="-1"/>
          <a:stretch/>
        </p:blipFill>
        <p:spPr bwMode="auto">
          <a:xfrm>
            <a:off x="1" y="-51373"/>
            <a:ext cx="4081394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0836" y="731094"/>
            <a:ext cx="3946485" cy="437407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en-US" sz="2800" b="1" dirty="0"/>
          </a:p>
          <a:p>
            <a:r>
              <a:rPr lang="en-US" sz="2800" dirty="0"/>
              <a:t>Ph.D. Utah State University</a:t>
            </a:r>
          </a:p>
          <a:p>
            <a:r>
              <a:rPr lang="en-US" sz="2800" dirty="0"/>
              <a:t>1992- Psychology Faculty, University of Idaho  </a:t>
            </a:r>
          </a:p>
          <a:p>
            <a:r>
              <a:rPr lang="en-US" sz="2800" dirty="0"/>
              <a:t>1998- Clinical Practice, Logan, UT</a:t>
            </a:r>
          </a:p>
          <a:p>
            <a:r>
              <a:rPr lang="en-US" sz="2800" dirty="0"/>
              <a:t>MI Trainings since 1992</a:t>
            </a:r>
          </a:p>
          <a:p>
            <a:r>
              <a:rPr lang="en-US" sz="2800" dirty="0"/>
              <a:t>Leader, CCL’s Effective Communication Team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4320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8530" r="51179"/>
          <a:stretch/>
        </p:blipFill>
        <p:spPr>
          <a:xfrm>
            <a:off x="2616410" y="1331965"/>
            <a:ext cx="966484" cy="1947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8530" r="51179"/>
          <a:stretch/>
        </p:blipFill>
        <p:spPr>
          <a:xfrm flipH="1">
            <a:off x="3572667" y="1342271"/>
            <a:ext cx="956257" cy="192718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39832" y="4404129"/>
            <a:ext cx="2106775" cy="20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8600" y="365841"/>
            <a:ext cx="8208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u="none" dirty="0">
                <a:solidFill>
                  <a:srgbClr val="FF0000"/>
                </a:solidFill>
                <a:latin typeface="Calibri"/>
              </a:rPr>
              <a:t>Don’t Personalize the Problem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76115" y="1830270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1522493"/>
            <a:ext cx="3014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They are the problem.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97360" y="5098963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68188" y="4810694"/>
            <a:ext cx="3029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The Issue is the Problem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F836CA-6D1A-49DD-8974-4469C783283F}"/>
              </a:ext>
            </a:extLst>
          </p:cNvPr>
          <p:cNvSpPr txBox="1"/>
          <p:nvPr/>
        </p:nvSpPr>
        <p:spPr>
          <a:xfrm>
            <a:off x="1371600" y="3460737"/>
            <a:ext cx="7269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Externalize the Problem </a:t>
            </a:r>
          </a:p>
        </p:txBody>
      </p:sp>
    </p:spTree>
    <p:extLst>
      <p:ext uri="{BB962C8B-B14F-4D97-AF65-F5344CB8AC3E}">
        <p14:creationId xmlns:p14="http://schemas.microsoft.com/office/powerpoint/2010/main" val="1792903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9144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35193" y="-479"/>
            <a:ext cx="7101526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6993732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962246"/>
            <a:ext cx="6390228" cy="429555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Spirit of MI: PACE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Partnership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Acceptance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Compassion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Evocation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4916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7587" y="1392676"/>
            <a:ext cx="7890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fontAlgn="auto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Partnership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0964" y="4375144"/>
            <a:ext cx="7677150" cy="1680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Collaborative vs. adversarial. 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Partnering vs. </a:t>
            </a:r>
            <a:r>
              <a:rPr lang="en-US" sz="4000" dirty="0"/>
              <a:t>p</a:t>
            </a:r>
            <a:r>
              <a:rPr kumimoji="0" lang="en-US" sz="4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ersonalizing</a:t>
            </a:r>
            <a:r>
              <a:rPr kumimoji="0" lang="en-US" sz="4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</p:txBody>
      </p:sp>
      <p:pic>
        <p:nvPicPr>
          <p:cNvPr id="6146" name="Picture 2" descr="People, Crowded, Steps, Walking, Stairs">
            <a:extLst>
              <a:ext uri="{FF2B5EF4-FFF2-40B4-BE49-F238E27FC236}">
                <a16:creationId xmlns:a16="http://schemas.microsoft.com/office/drawing/2014/main" id="{0ED8E06A-984F-414C-850D-082E823CE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50566"/>
            <a:ext cx="4196193" cy="280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40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4" name="Rectangle 19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two person handshaking">
            <a:extLst>
              <a:ext uri="{FF2B5EF4-FFF2-40B4-BE49-F238E27FC236}">
                <a16:creationId xmlns:a16="http://schemas.microsoft.com/office/drawing/2014/main" id="{D254FEC3-092B-4C4F-A590-896A99A98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2" t="198" r="17736" b="-2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20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8320" y="908304"/>
            <a:ext cx="3531680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fontAlgn="auto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8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Acceptance</a:t>
            </a:r>
            <a:endParaRPr kumimoji="0" lang="en-US" sz="48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20" y="2728976"/>
            <a:ext cx="5817680" cy="3196336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dirty="0"/>
              <a:t>Show unconditional caring.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Be empathic.</a:t>
            </a:r>
          </a:p>
          <a:p>
            <a:pPr lvl="1" indent="-228600">
              <a:lnSpc>
                <a:spcPct val="90000"/>
              </a:lnSpc>
            </a:pPr>
            <a:r>
              <a:rPr lang="en-US" sz="3200" dirty="0"/>
              <a:t>Understand vs. agree.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Respect their autonomy. </a:t>
            </a:r>
          </a:p>
          <a:p>
            <a:pPr indent="-228600">
              <a:lnSpc>
                <a:spcPct val="90000"/>
              </a:lnSpc>
            </a:pPr>
            <a:r>
              <a:rPr lang="en-US" dirty="0"/>
              <a:t>Affirm the good in them.</a:t>
            </a:r>
          </a:p>
          <a:p>
            <a:pPr lvl="1" indent="-228600">
              <a:lnSpc>
                <a:spcPct val="90000"/>
              </a:lnSpc>
            </a:pPr>
            <a:r>
              <a:rPr lang="en-US" sz="3200" dirty="0"/>
              <a:t>The appreciator</a:t>
            </a:r>
          </a:p>
        </p:txBody>
      </p:sp>
    </p:spTree>
    <p:extLst>
      <p:ext uri="{BB962C8B-B14F-4D97-AF65-F5344CB8AC3E}">
        <p14:creationId xmlns:p14="http://schemas.microsoft.com/office/powerpoint/2010/main" val="777620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305265DC-CF6B-4AE8-B3F3-2A7A1637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4152175"/>
            <a:ext cx="3293268" cy="1907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fontAlgn="auto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5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Compassion</a:t>
            </a:r>
          </a:p>
        </p:txBody>
      </p:sp>
      <p:pic>
        <p:nvPicPr>
          <p:cNvPr id="2" name="Picture 2" descr="Two retired elderly men sitting on a park bench and having fun">
            <a:extLst>
              <a:ext uri="{FF2B5EF4-FFF2-40B4-BE49-F238E27FC236}">
                <a16:creationId xmlns:a16="http://schemas.microsoft.com/office/drawing/2014/main" id="{BAFFFEE1-2CF9-4F82-AAD9-1FBEAF125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" b="38617"/>
          <a:stretch/>
        </p:blipFill>
        <p:spPr bwMode="auto">
          <a:xfrm>
            <a:off x="20" y="-102740"/>
            <a:ext cx="9143980" cy="3418853"/>
          </a:xfrm>
          <a:custGeom>
            <a:avLst/>
            <a:gdLst/>
            <a:ahLst/>
            <a:cxnLst/>
            <a:rect l="l" t="t" r="r" b="b"/>
            <a:pathLst>
              <a:path w="12192000" h="3418853">
                <a:moveTo>
                  <a:pt x="0" y="0"/>
                </a:moveTo>
                <a:lnTo>
                  <a:pt x="12192000" y="0"/>
                </a:lnTo>
                <a:lnTo>
                  <a:pt x="12192000" y="227978"/>
                </a:lnTo>
                <a:lnTo>
                  <a:pt x="12192000" y="2065168"/>
                </a:lnTo>
                <a:lnTo>
                  <a:pt x="12192000" y="3342653"/>
                </a:lnTo>
                <a:lnTo>
                  <a:pt x="9439275" y="3418853"/>
                </a:lnTo>
                <a:lnTo>
                  <a:pt x="5572127" y="3171203"/>
                </a:lnTo>
                <a:lnTo>
                  <a:pt x="0" y="3342653"/>
                </a:lnTo>
                <a:lnTo>
                  <a:pt x="0" y="2065168"/>
                </a:lnTo>
                <a:lnTo>
                  <a:pt x="0" y="2279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37EA779C-87BF-454F-919D-A3DA98FD8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9144000" cy="757168"/>
            <a:chOff x="0" y="2959818"/>
            <a:chExt cx="12192000" cy="75716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8C2E702-9A3E-420B-81FC-693685CAF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AA40418-2F7D-4A2A-84C0-1A72B0307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4281692"/>
            <a:ext cx="4269581" cy="164884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Show respectful understanding of their: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Thoughts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Feelings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Values 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Circumstances</a:t>
            </a:r>
          </a:p>
        </p:txBody>
      </p:sp>
    </p:spTree>
    <p:extLst>
      <p:ext uri="{BB962C8B-B14F-4D97-AF65-F5344CB8AC3E}">
        <p14:creationId xmlns:p14="http://schemas.microsoft.com/office/powerpoint/2010/main" val="376622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35FA909-3F24-448C-A8BC-7CF77F62F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5E6C33-1D6E-424E-8F7E-214EC96C5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61241"/>
            <a:ext cx="4605336" cy="1323439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Evocation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E21BA-16C6-4D5F-810E-8961E41B6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146400"/>
            <a:ext cx="4605336" cy="28622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Draw out their ideas.</a:t>
            </a:r>
          </a:p>
          <a:p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Help them find their reasons to cooperate.</a:t>
            </a:r>
          </a:p>
          <a:p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Help them see how it serves their values. </a:t>
            </a:r>
          </a:p>
          <a:p>
            <a:endParaRPr lang="en-US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11266" name="Picture 2" descr="man holding incandescent bulb">
            <a:extLst>
              <a:ext uri="{FF2B5EF4-FFF2-40B4-BE49-F238E27FC236}">
                <a16:creationId xmlns:a16="http://schemas.microsoft.com/office/drawing/2014/main" id="{ABBB1818-323F-42AD-9089-26E8DAB28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7" r="27023" b="-2"/>
          <a:stretch/>
        </p:blipFill>
        <p:spPr bwMode="auto">
          <a:xfrm>
            <a:off x="5751621" y="-1"/>
            <a:ext cx="3407965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noFill/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8B60959F-9B69-4520-A16E-EA6BECC7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15000" y="-1"/>
            <a:ext cx="656037" cy="6858001"/>
            <a:chOff x="7620000" y="-1"/>
            <a:chExt cx="874716" cy="6858001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8D5A6E8-CD1B-4796-ABD1-A6F27F6C0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7E12F56-F4EE-4535-8677-C11996E24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86448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BBE56-CF07-4A4C-BAE9-1F49DCABE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74819"/>
            <a:ext cx="3281363" cy="10349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800" dirty="0">
                <a:solidFill>
                  <a:schemeClr val="bg1"/>
                </a:solidFill>
              </a:rPr>
              <a:t>Evocation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CE8FC-C750-4EB3-9139-273628FA7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43200"/>
            <a:ext cx="3283344" cy="326548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600" dirty="0">
                <a:solidFill>
                  <a:schemeClr val="bg1"/>
                </a:solidFill>
              </a:rPr>
              <a:t>People are more persuaded by the ideas you draw from them  than ones offered directly. </a:t>
            </a:r>
          </a:p>
        </p:txBody>
      </p:sp>
      <p:pic>
        <p:nvPicPr>
          <p:cNvPr id="7170" name="Picture 2" descr="People, Talking, Gesturing, Conversation, Meeting">
            <a:extLst>
              <a:ext uri="{FF2B5EF4-FFF2-40B4-BE49-F238E27FC236}">
                <a16:creationId xmlns:a16="http://schemas.microsoft.com/office/drawing/2014/main" id="{EBE496F1-E308-4541-8731-D5378817B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r="16980"/>
          <a:stretch/>
        </p:blipFill>
        <p:spPr bwMode="auto">
          <a:xfrm>
            <a:off x="4261757" y="1"/>
            <a:ext cx="4882243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noFill/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123558" y="3100710"/>
            <a:ext cx="6857455" cy="656037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123559" y="3100710"/>
            <a:ext cx="6857455" cy="656037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03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690872" cy="1828800"/>
          </a:xfrm>
        </p:spPr>
        <p:txBody>
          <a:bodyPr>
            <a:normAutofit/>
          </a:bodyPr>
          <a:lstStyle/>
          <a:p>
            <a:r>
              <a:rPr lang="en-US" dirty="0"/>
              <a:t>Let’s Practice The Spirit of MI: 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22576"/>
            <a:ext cx="5543550" cy="385876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400" b="1" dirty="0"/>
              <a:t>Identify someone you’d like to influence (no names) .</a:t>
            </a:r>
          </a:p>
          <a:p>
            <a:pPr marL="514350" indent="-514350">
              <a:buAutoNum type="arabicPeriod"/>
            </a:pPr>
            <a:r>
              <a:rPr lang="en-US" sz="2400" b="1" dirty="0"/>
              <a:t>Write your negative attitude of them. </a:t>
            </a:r>
          </a:p>
          <a:p>
            <a:pPr marL="514350" indent="-514350">
              <a:buAutoNum type="arabicPeriod"/>
            </a:pPr>
            <a:r>
              <a:rPr lang="en-US" sz="2400" b="1" dirty="0"/>
              <a:t>Write a more compassionate view:</a:t>
            </a:r>
          </a:p>
          <a:p>
            <a:pPr lvl="1"/>
            <a:r>
              <a:rPr lang="en-US" sz="2400" b="1" dirty="0"/>
              <a:t>Affirm something about them. </a:t>
            </a:r>
          </a:p>
          <a:p>
            <a:pPr lvl="1"/>
            <a:r>
              <a:rPr lang="en-US" sz="2400" b="1" dirty="0"/>
              <a:t>Identify values you share. </a:t>
            </a:r>
          </a:p>
          <a:p>
            <a:pPr lvl="1"/>
            <a:r>
              <a:rPr lang="en-US" sz="2400" b="1" dirty="0"/>
              <a:t>Empathize with their perspective.</a:t>
            </a:r>
          </a:p>
        </p:txBody>
      </p:sp>
      <p:pic>
        <p:nvPicPr>
          <p:cNvPr id="6" name="Picture 4" descr="One in a crowd">
            <a:extLst>
              <a:ext uri="{FF2B5EF4-FFF2-40B4-BE49-F238E27FC236}">
                <a16:creationId xmlns:a16="http://schemas.microsoft.com/office/drawing/2014/main" id="{F079B76C-5726-4331-8BD3-BB70FF96AD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67" r="26877"/>
          <a:stretch/>
        </p:blipFill>
        <p:spPr>
          <a:xfrm>
            <a:off x="6324599" y="10"/>
            <a:ext cx="28193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71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 descr="Magnifying glass on clear background">
            <a:extLst>
              <a:ext uri="{FF2B5EF4-FFF2-40B4-BE49-F238E27FC236}">
                <a16:creationId xmlns:a16="http://schemas.microsoft.com/office/drawing/2014/main" id="{9FA6475F-3049-4A02-95AA-9A09016FA4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1000" r="-2" b="-2"/>
          <a:stretch/>
        </p:blipFill>
        <p:spPr>
          <a:xfrm>
            <a:off x="0" y="-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B87110-8CC7-454A-8F5D-A4FB223A1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00218"/>
            <a:ext cx="2133600" cy="2971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Let’s Discuss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C4F39F-1D75-4939-ABE9-1C9D95A37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343400"/>
            <a:ext cx="4419600" cy="1712913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Your negative attitude. 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Affirmation, Shared Values, Empathize with their Perspective</a:t>
            </a:r>
          </a:p>
        </p:txBody>
      </p:sp>
    </p:spTree>
    <p:extLst>
      <p:ext uri="{BB962C8B-B14F-4D97-AF65-F5344CB8AC3E}">
        <p14:creationId xmlns:p14="http://schemas.microsoft.com/office/powerpoint/2010/main" val="3154000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person wearing green pants">
            <a:extLst>
              <a:ext uri="{FF2B5EF4-FFF2-40B4-BE49-F238E27FC236}">
                <a16:creationId xmlns:a16="http://schemas.microsoft.com/office/drawing/2014/main" id="{6502B574-A46E-4A9F-B1FD-4A20B5D1B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" r="2193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65200"/>
            <a:ext cx="76962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The Four Processes: </a:t>
            </a:r>
            <a:b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1. Engage</a:t>
            </a:r>
            <a:b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2. Focus</a:t>
            </a:r>
            <a:b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3. Evoke</a:t>
            </a:r>
            <a:b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4. Plan</a:t>
            </a:r>
          </a:p>
        </p:txBody>
      </p:sp>
    </p:spTree>
    <p:extLst>
      <p:ext uri="{BB962C8B-B14F-4D97-AF65-F5344CB8AC3E}">
        <p14:creationId xmlns:p14="http://schemas.microsoft.com/office/powerpoint/2010/main" val="4055450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397" y="762000"/>
            <a:ext cx="4591806" cy="4773168"/>
          </a:xfrm>
        </p:spPr>
        <p:txBody>
          <a:bodyPr>
            <a:normAutofit/>
          </a:bodyPr>
          <a:lstStyle/>
          <a:p>
            <a:r>
              <a:rPr lang="en-US" sz="3600" b="1" dirty="0"/>
              <a:t>MI is a set of communication skills that foster collaboration.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</a:p>
          <a:p>
            <a:r>
              <a:rPr lang="en-US" sz="3600" b="1" dirty="0"/>
              <a:t>What’s your level of experience with MI: none, some, lots?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r="16971"/>
          <a:stretch/>
        </p:blipFill>
        <p:spPr bwMode="auto">
          <a:xfrm>
            <a:off x="5562600" y="1714507"/>
            <a:ext cx="3124199" cy="468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00100" y="4343400"/>
            <a:ext cx="8015078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74" name="Picture 6" descr="Free Photos and Imag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4" y="6400800"/>
            <a:ext cx="1295400" cy="41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429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AA18A-74E1-4ECE-909D-EBCCC8FF1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0" y="3200400"/>
            <a:ext cx="3065480" cy="9592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dirty="0"/>
              <a:t>Engage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359F0-571C-4D10-98A0-1858ABBD8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459" y="4750893"/>
            <a:ext cx="3065478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dirty="0"/>
              <a:t>Find common goals and values.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E3C6A904-6B3F-4B41-83D5-25CF06741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5" r="18259" b="2"/>
          <a:stretch/>
        </p:blipFill>
        <p:spPr bwMode="auto"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C33BA1-C04E-49FD-85BE-3D568FCAC43A}"/>
              </a:ext>
            </a:extLst>
          </p:cNvPr>
          <p:cNvSpPr txBox="1"/>
          <p:nvPr/>
        </p:nvSpPr>
        <p:spPr>
          <a:xfrm>
            <a:off x="636998" y="3051425"/>
            <a:ext cx="164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26C805-9D53-4BF6-BBE1-5CE6D77AC80C}"/>
              </a:ext>
            </a:extLst>
          </p:cNvPr>
          <p:cNvSpPr txBox="1"/>
          <p:nvPr/>
        </p:nvSpPr>
        <p:spPr>
          <a:xfrm>
            <a:off x="3505200" y="3049713"/>
            <a:ext cx="164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Theirs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E4D29-2777-4ED8-ACC2-68B01A653071}"/>
              </a:ext>
            </a:extLst>
          </p:cNvPr>
          <p:cNvSpPr txBox="1"/>
          <p:nvPr/>
        </p:nvSpPr>
        <p:spPr>
          <a:xfrm>
            <a:off x="2129684" y="3095245"/>
            <a:ext cx="164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Ours</a:t>
            </a:r>
          </a:p>
        </p:txBody>
      </p:sp>
    </p:spTree>
    <p:extLst>
      <p:ext uri="{BB962C8B-B14F-4D97-AF65-F5344CB8AC3E}">
        <p14:creationId xmlns:p14="http://schemas.microsoft.com/office/powerpoint/2010/main" val="384980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751" y="448253"/>
            <a:ext cx="789052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Conservative Values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40985" y="2608378"/>
            <a:ext cx="7677150" cy="3827993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/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Individual liberty 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Energy freedom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Economic security 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Business/Job growth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National Security  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Market-based solutions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Individual responsibility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Fairness based on effort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Treating people equally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Respect for innocent life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Patriotism/Nationalism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Deference to tradition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Avoiding radical changes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Eliminating subsidies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American ingenuity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Improving infrastructure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Privatization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Reduced regulations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Sustainability 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Supporting families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Protect taxpayers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Revenue neutrality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Reducing spending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Conservative leadership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Avoid big spending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Smaller government</a:t>
            </a:r>
          </a:p>
        </p:txBody>
      </p:sp>
      <p:pic>
        <p:nvPicPr>
          <p:cNvPr id="4098" name="Picture 2" descr="United States Republican Party Clip art Westlake Village Republican Women  2016 Republican National Convention - united states png download -  2400*2110 - Free Transparent United States png Download. - Clip Art Library">
            <a:extLst>
              <a:ext uri="{FF2B5EF4-FFF2-40B4-BE49-F238E27FC236}">
                <a16:creationId xmlns:a16="http://schemas.microsoft.com/office/drawing/2014/main" id="{1FCD7286-4BC1-47E0-BEBB-C7C26EC8E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8010" y="346747"/>
            <a:ext cx="1739662" cy="152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313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32" y="1089818"/>
            <a:ext cx="4935864" cy="1325563"/>
          </a:xfrm>
        </p:spPr>
        <p:txBody>
          <a:bodyPr>
            <a:normAutofit/>
          </a:bodyPr>
          <a:lstStyle/>
          <a:p>
            <a:r>
              <a:rPr lang="en-US" dirty="0"/>
              <a:t>Let’s Practice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03" y="2819400"/>
            <a:ext cx="5811824" cy="2608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Identify one or more ways you can promote RESULTS’ agenda using conservative values. </a:t>
            </a:r>
          </a:p>
        </p:txBody>
      </p:sp>
      <p:pic>
        <p:nvPicPr>
          <p:cNvPr id="6" name="Picture 4" descr="One in a crowd">
            <a:extLst>
              <a:ext uri="{FF2B5EF4-FFF2-40B4-BE49-F238E27FC236}">
                <a16:creationId xmlns:a16="http://schemas.microsoft.com/office/drawing/2014/main" id="{F079B76C-5726-4331-8BD3-BB70FF96AD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67" r="26877"/>
          <a:stretch/>
        </p:blipFill>
        <p:spPr>
          <a:xfrm>
            <a:off x="6803389" y="1752600"/>
            <a:ext cx="2022121" cy="39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69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05DF0-06B7-4B7B-9E3D-D0D48812B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554516"/>
            <a:ext cx="8382000" cy="6151084"/>
          </a:xfrm>
          <a:prstGeom prst="rect">
            <a:avLst/>
          </a:prstGeom>
        </p:spPr>
        <p:txBody>
          <a:bodyPr vert="horz" lIns="91440" tIns="45720" rIns="91440" bIns="45720" numCol="2" rtlCol="0" anchor="t">
            <a:noAutofit/>
          </a:bodyPr>
          <a:lstStyle/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Individual liberty 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Energy freedom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Economic security 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Business/Job growth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National Security  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Market-based solutions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Individual responsibility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Fairness based on effort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Treating people equally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Respect for innocent life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Patriotism/Nationalism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Deference to tradition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Avoiding radical changes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Eliminating subsidies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American ingenuity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Improving infrastructure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Privatization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Reduced regulations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Sustainability 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Supporting families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Protect taxpayers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Revenue neutrality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Reducing spending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Conservative leadership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Avoid big spending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Smaller government</a:t>
            </a:r>
          </a:p>
        </p:txBody>
      </p:sp>
    </p:spTree>
    <p:extLst>
      <p:ext uri="{BB962C8B-B14F-4D97-AF65-F5344CB8AC3E}">
        <p14:creationId xmlns:p14="http://schemas.microsoft.com/office/powerpoint/2010/main" val="905653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191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76800"/>
            <a:ext cx="1828800" cy="757169"/>
          </a:xfrm>
        </p:spPr>
        <p:txBody>
          <a:bodyPr anchor="t">
            <a:normAutofit/>
          </a:bodyPr>
          <a:lstStyle/>
          <a:p>
            <a:r>
              <a:rPr lang="en-US" sz="3500" b="1" dirty="0">
                <a:solidFill>
                  <a:schemeClr val="bg1"/>
                </a:solidFill>
              </a:rPr>
              <a:t>FOCUS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3" r="33779"/>
          <a:stretch/>
        </p:blipFill>
        <p:spPr bwMode="auto">
          <a:xfrm>
            <a:off x="20" y="10"/>
            <a:ext cx="3000355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065"/>
          <a:stretch/>
        </p:blipFill>
        <p:spPr bwMode="auto">
          <a:xfrm>
            <a:off x="3143251" y="10"/>
            <a:ext cx="2857499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6" r="25127" b="2"/>
          <a:stretch/>
        </p:blipFill>
        <p:spPr bwMode="auto">
          <a:xfrm>
            <a:off x="6143625" y="-1"/>
            <a:ext cx="3000375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3" name="Group 192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4656886"/>
            <a:ext cx="6397228" cy="16526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bg1">
                    <a:alpha val="80000"/>
                  </a:schemeClr>
                </a:solidFill>
              </a:rPr>
              <a:t>It they’re hostile- explore their values.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bg1">
                    <a:alpha val="80000"/>
                  </a:schemeClr>
                </a:solidFill>
              </a:rPr>
              <a:t>If they’re supportive- plan your action.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bg1">
                    <a:alpha val="80000"/>
                  </a:schemeClr>
                </a:solidFill>
              </a:rPr>
              <a:t>If they’re ambivalent- foster change talk.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40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800E15-EB2C-44D1-93AF-5A1BB672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394" y="605738"/>
            <a:ext cx="537337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Evoke Change Talk: DARN CAT</a:t>
            </a: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31BE3B77-48E5-4313-A3F1-06945AD1E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45" y="2144026"/>
            <a:ext cx="2569467" cy="2569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9315C-4BAB-4B3C-92B3-494A033F3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981200"/>
            <a:ext cx="3262564" cy="4154361"/>
          </a:xfrm>
        </p:spPr>
        <p:txBody>
          <a:bodyPr>
            <a:normAutofit/>
          </a:bodyPr>
          <a:lstStyle/>
          <a:p>
            <a:r>
              <a:rPr lang="en-US" sz="2800" dirty="0"/>
              <a:t>Desires</a:t>
            </a:r>
          </a:p>
          <a:p>
            <a:r>
              <a:rPr lang="en-US" sz="2800" dirty="0"/>
              <a:t>Abilities</a:t>
            </a:r>
          </a:p>
          <a:p>
            <a:r>
              <a:rPr lang="en-US" sz="2800" dirty="0"/>
              <a:t>Reasons</a:t>
            </a:r>
          </a:p>
          <a:p>
            <a:r>
              <a:rPr lang="en-US" sz="2800" dirty="0"/>
              <a:t>Needs</a:t>
            </a:r>
          </a:p>
          <a:p>
            <a:endParaRPr lang="en-US" sz="2800" dirty="0"/>
          </a:p>
          <a:p>
            <a:r>
              <a:rPr lang="en-US" sz="2800" dirty="0"/>
              <a:t>Commitment</a:t>
            </a:r>
          </a:p>
          <a:p>
            <a:r>
              <a:rPr lang="en-US" sz="2800" dirty="0"/>
              <a:t>Activation</a:t>
            </a:r>
          </a:p>
          <a:p>
            <a:r>
              <a:rPr lang="en-US" sz="2800" dirty="0"/>
              <a:t>Taking Steps</a:t>
            </a:r>
          </a:p>
        </p:txBody>
      </p:sp>
    </p:spTree>
    <p:extLst>
      <p:ext uri="{BB962C8B-B14F-4D97-AF65-F5344CB8AC3E}">
        <p14:creationId xmlns:p14="http://schemas.microsoft.com/office/powerpoint/2010/main" val="3838862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33E6C-549F-4046-878E-F372B170E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803325"/>
            <a:ext cx="3985902" cy="1325563"/>
          </a:xfrm>
        </p:spPr>
        <p:txBody>
          <a:bodyPr>
            <a:normAutofit/>
          </a:bodyPr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258E2-6B70-42F0-8635-227848192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993" y="2678755"/>
            <a:ext cx="4206915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600" dirty="0"/>
              <a:t>Link every interaction to the next. </a:t>
            </a:r>
          </a:p>
          <a:p>
            <a:r>
              <a:rPr lang="en-US" sz="3600" dirty="0"/>
              <a:t>Make strategic summaries.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7085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605" y="-2"/>
            <a:ext cx="4081395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Link">
            <a:extLst>
              <a:ext uri="{FF2B5EF4-FFF2-40B4-BE49-F238E27FC236}">
                <a16:creationId xmlns:a16="http://schemas.microsoft.com/office/drawing/2014/main" id="{EA5D9AF2-3E90-4C6B-8DD8-3E425DA51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3042" y="1117601"/>
            <a:ext cx="2847593" cy="28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64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50221"/>
            <a:ext cx="674827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D782F-1A3A-45E0-A009-D81958101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1111086"/>
            <a:ext cx="5767578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7CAFC9-A675-4314-84EF-236FFA58A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4508" y="2490532"/>
            <a:ext cx="1582948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21269"/>
            <a:ext cx="845820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4508" y="450221"/>
            <a:ext cx="1586592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 descr="Help">
            <a:extLst>
              <a:ext uri="{FF2B5EF4-FFF2-40B4-BE49-F238E27FC236}">
                <a16:creationId xmlns:a16="http://schemas.microsoft.com/office/drawing/2014/main" id="{2D30EE09-9EE9-415D-81B6-0584D069D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3249" y="2746712"/>
            <a:ext cx="1364575" cy="13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87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86CD00-5B8A-4DF3-9C67-179E33CD8F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1133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4187B5-16A3-4F9A-835E-CB7B354D0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Practice Suggestions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5A1FD4-F1F7-44DE-80A7-3057DE2C7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99247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2072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AFE88-592B-43E6-86FB-BA7065D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368" y="1641752"/>
            <a:ext cx="3293268" cy="1323439"/>
          </a:xfrm>
        </p:spPr>
        <p:txBody>
          <a:bodyPr anchor="t">
            <a:normAutofit/>
          </a:bodyPr>
          <a:lstStyle/>
          <a:p>
            <a:r>
              <a:rPr lang="en-US" sz="3500">
                <a:solidFill>
                  <a:schemeClr val="bg1"/>
                </a:solidFill>
              </a:rPr>
              <a:t>Next Session: Oct. 27</a:t>
            </a:r>
          </a:p>
        </p:txBody>
      </p: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93468EA4-625A-4C03-BC55-A53DCE9D15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21" r="40253" b="-1"/>
          <a:stretch/>
        </p:blipFill>
        <p:spPr>
          <a:xfrm>
            <a:off x="20" y="2"/>
            <a:ext cx="4640239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46533" y="0"/>
            <a:ext cx="656039" cy="6857455"/>
            <a:chOff x="5395368" y="0"/>
            <a:chExt cx="874718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3C56-7EF2-4972-B1E9-BAB1085D7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369" y="3146400"/>
            <a:ext cx="3293268" cy="268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>
                <a:solidFill>
                  <a:schemeClr val="bg1">
                    <a:alpha val="80000"/>
                  </a:schemeClr>
                </a:solidFill>
              </a:rPr>
              <a:t>The Core Skills: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100" dirty="0">
                <a:solidFill>
                  <a:schemeClr val="bg1">
                    <a:alpha val="80000"/>
                  </a:schemeClr>
                </a:solidFill>
              </a:rPr>
              <a:t>Open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100" dirty="0">
                <a:solidFill>
                  <a:schemeClr val="bg1">
                    <a:alpha val="80000"/>
                  </a:schemeClr>
                </a:solidFill>
              </a:rPr>
              <a:t>Affirmations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100" dirty="0">
                <a:solidFill>
                  <a:schemeClr val="bg1">
                    <a:alpha val="80000"/>
                  </a:schemeClr>
                </a:solidFill>
              </a:rPr>
              <a:t>Reflective Listening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100" dirty="0">
                <a:solidFill>
                  <a:schemeClr val="bg1">
                    <a:alpha val="80000"/>
                  </a:schemeClr>
                </a:solidFill>
              </a:rPr>
              <a:t>Summaries</a:t>
            </a:r>
          </a:p>
        </p:txBody>
      </p:sp>
    </p:spTree>
    <p:extLst>
      <p:ext uri="{BB962C8B-B14F-4D97-AF65-F5344CB8AC3E}">
        <p14:creationId xmlns:p14="http://schemas.microsoft.com/office/powerpoint/2010/main" val="55831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A18D471-708A-40E6-B998-65CD71778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3997" cy="6858000"/>
            <a:chOff x="1" y="0"/>
            <a:chExt cx="12191996" cy="685800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2BA89D80-A205-4952-A46F-A135B693B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FFF73490-1CDC-4DA0-A5DC-3F4139460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22A8D2-899A-4A99-A4E7-60D0EC66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4153455" cy="45046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bg1"/>
                </a:solidFill>
              </a:rPr>
              <a:t>Never doubt that a small group of thoughtful, committed citizens can change the world; indeed, it's the only thing that ever has.</a:t>
            </a:r>
            <a:br>
              <a:rPr lang="en-US" sz="3100" dirty="0">
                <a:solidFill>
                  <a:schemeClr val="bg1"/>
                </a:solidFill>
              </a:rPr>
            </a:b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- Margaret Mead</a:t>
            </a:r>
            <a:br>
              <a:rPr lang="en-US" sz="3100" dirty="0">
                <a:solidFill>
                  <a:schemeClr val="bg1"/>
                </a:solidFill>
              </a:rPr>
            </a:b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79D730AC-06E5-4840-86DF-F67855B1D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74630" y="0"/>
            <a:ext cx="396188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planet earth close-up photography">
            <a:extLst>
              <a:ext uri="{FF2B5EF4-FFF2-40B4-BE49-F238E27FC236}">
                <a16:creationId xmlns:a16="http://schemas.microsoft.com/office/drawing/2014/main" id="{08B19656-F2A2-48EB-A050-1E5932791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0" r="18575" b="2"/>
          <a:stretch/>
        </p:blipFill>
        <p:spPr bwMode="auto">
          <a:xfrm>
            <a:off x="5182110" y="10"/>
            <a:ext cx="3961890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53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FD4CB-ED45-4065-B953-43E950F64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724400"/>
            <a:ext cx="8176104" cy="135071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Logan Environmental Action Force (LEAF)</a:t>
            </a:r>
          </a:p>
        </p:txBody>
      </p:sp>
      <p:pic>
        <p:nvPicPr>
          <p:cNvPr id="2050" name="Picture 2" descr="Logan Environmental Action Force - Home | Facebook">
            <a:extLst>
              <a:ext uri="{FF2B5EF4-FFF2-40B4-BE49-F238E27FC236}">
                <a16:creationId xmlns:a16="http://schemas.microsoft.com/office/drawing/2014/main" id="{6AB0DCFE-1CF0-4E1D-B502-62FD7B356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6"/>
          <a:stretch/>
        </p:blipFill>
        <p:spPr bwMode="auto">
          <a:xfrm>
            <a:off x="1676400" y="304800"/>
            <a:ext cx="6261166" cy="38623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26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2BA89D80-A205-4952-A46F-A135B693B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7" cy="6858000"/>
          </a:xfrm>
          <a:prstGeom prst="rect">
            <a:avLst/>
          </a:pr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FF73490-1CDC-4DA0-A5DC-3F4139460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7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238945-7EA8-4373-83A2-5DE9B8A6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03" y="1176690"/>
            <a:ext cx="3961890" cy="45046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MI: </a:t>
            </a:r>
            <a:b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Engaging</a:t>
            </a:r>
            <a:b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Collaborative</a:t>
            </a:r>
            <a:b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Respectful</a:t>
            </a:r>
            <a:b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Evocative</a:t>
            </a:r>
            <a:b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5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79D730AC-06E5-4840-86DF-F67855B1D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74630" y="0"/>
            <a:ext cx="396188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29C76C90-EC75-4F90-A7DA-90C7D3EE6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6" r="15403" b="-2"/>
          <a:stretch/>
        </p:blipFill>
        <p:spPr bwMode="auto">
          <a:xfrm>
            <a:off x="5182110" y="10"/>
            <a:ext cx="3961890" cy="3428990"/>
          </a:xfrm>
          <a:custGeom>
            <a:avLst/>
            <a:gdLst/>
            <a:ahLst/>
            <a:cxnLst/>
            <a:rect l="l" t="t" r="r" b="b"/>
            <a:pathLst>
              <a:path w="5282519" h="3429000">
                <a:moveTo>
                  <a:pt x="189795" y="0"/>
                </a:moveTo>
                <a:lnTo>
                  <a:pt x="5282519" y="0"/>
                </a:lnTo>
                <a:lnTo>
                  <a:pt x="5282519" y="3429000"/>
                </a:lnTo>
                <a:lnTo>
                  <a:pt x="77" y="3429000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lnTo>
                  <a:pt x="189795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yellow school bus on road during daytime">
            <a:extLst>
              <a:ext uri="{FF2B5EF4-FFF2-40B4-BE49-F238E27FC236}">
                <a16:creationId xmlns:a16="http://schemas.microsoft.com/office/drawing/2014/main" id="{70EA559E-FB9F-46D2-A8A5-12A1FC178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" r="16139"/>
          <a:stretch/>
        </p:blipFill>
        <p:spPr bwMode="auto">
          <a:xfrm>
            <a:off x="5182110" y="3429000"/>
            <a:ext cx="3961890" cy="3429000"/>
          </a:xfrm>
          <a:custGeom>
            <a:avLst/>
            <a:gdLst/>
            <a:ahLst/>
            <a:cxnLst/>
            <a:rect l="l" t="t" r="r" b="b"/>
            <a:pathLst>
              <a:path w="5282519" h="3429000">
                <a:moveTo>
                  <a:pt x="77" y="0"/>
                </a:moveTo>
                <a:lnTo>
                  <a:pt x="5282519" y="0"/>
                </a:lnTo>
                <a:lnTo>
                  <a:pt x="5282519" y="3429000"/>
                </a:lnTo>
                <a:lnTo>
                  <a:pt x="189795" y="3429000"/>
                </a:lnTo>
                <a:lnTo>
                  <a:pt x="184756" y="3362325"/>
                </a:lnTo>
                <a:lnTo>
                  <a:pt x="176358" y="3306762"/>
                </a:lnTo>
                <a:lnTo>
                  <a:pt x="166281" y="3254375"/>
                </a:lnTo>
                <a:lnTo>
                  <a:pt x="149485" y="3211512"/>
                </a:lnTo>
                <a:lnTo>
                  <a:pt x="132689" y="3168650"/>
                </a:lnTo>
                <a:lnTo>
                  <a:pt x="112534" y="3132137"/>
                </a:lnTo>
                <a:lnTo>
                  <a:pt x="92379" y="3094037"/>
                </a:lnTo>
                <a:lnTo>
                  <a:pt x="73903" y="3059112"/>
                </a:lnTo>
                <a:lnTo>
                  <a:pt x="55427" y="3019425"/>
                </a:lnTo>
                <a:lnTo>
                  <a:pt x="38632" y="2978150"/>
                </a:lnTo>
                <a:lnTo>
                  <a:pt x="23515" y="2932112"/>
                </a:lnTo>
                <a:lnTo>
                  <a:pt x="11758" y="2882900"/>
                </a:lnTo>
                <a:lnTo>
                  <a:pt x="3359" y="2822575"/>
                </a:lnTo>
                <a:lnTo>
                  <a:pt x="0" y="2754312"/>
                </a:lnTo>
                <a:lnTo>
                  <a:pt x="3359" y="2684462"/>
                </a:lnTo>
                <a:lnTo>
                  <a:pt x="11758" y="2627312"/>
                </a:lnTo>
                <a:lnTo>
                  <a:pt x="23515" y="2574925"/>
                </a:lnTo>
                <a:lnTo>
                  <a:pt x="38632" y="2527300"/>
                </a:lnTo>
                <a:lnTo>
                  <a:pt x="55427" y="2486025"/>
                </a:lnTo>
                <a:lnTo>
                  <a:pt x="75583" y="2447925"/>
                </a:lnTo>
                <a:lnTo>
                  <a:pt x="95738" y="2411412"/>
                </a:lnTo>
                <a:lnTo>
                  <a:pt x="115893" y="2373312"/>
                </a:lnTo>
                <a:lnTo>
                  <a:pt x="134368" y="2333625"/>
                </a:lnTo>
                <a:lnTo>
                  <a:pt x="152844" y="2292350"/>
                </a:lnTo>
                <a:lnTo>
                  <a:pt x="167960" y="2246312"/>
                </a:lnTo>
                <a:lnTo>
                  <a:pt x="178038" y="2193925"/>
                </a:lnTo>
                <a:lnTo>
                  <a:pt x="188115" y="2133600"/>
                </a:lnTo>
                <a:lnTo>
                  <a:pt x="189795" y="2065337"/>
                </a:lnTo>
                <a:lnTo>
                  <a:pt x="188115" y="1997075"/>
                </a:lnTo>
                <a:lnTo>
                  <a:pt x="178038" y="1936750"/>
                </a:lnTo>
                <a:lnTo>
                  <a:pt x="167960" y="1884362"/>
                </a:lnTo>
                <a:lnTo>
                  <a:pt x="152844" y="1839912"/>
                </a:lnTo>
                <a:lnTo>
                  <a:pt x="134368" y="1797050"/>
                </a:lnTo>
                <a:lnTo>
                  <a:pt x="115893" y="1757362"/>
                </a:lnTo>
                <a:lnTo>
                  <a:pt x="95738" y="1720850"/>
                </a:lnTo>
                <a:lnTo>
                  <a:pt x="75583" y="1685925"/>
                </a:lnTo>
                <a:lnTo>
                  <a:pt x="55427" y="1646237"/>
                </a:lnTo>
                <a:lnTo>
                  <a:pt x="38632" y="1604962"/>
                </a:lnTo>
                <a:lnTo>
                  <a:pt x="23515" y="1558925"/>
                </a:lnTo>
                <a:lnTo>
                  <a:pt x="11758" y="1506537"/>
                </a:lnTo>
                <a:lnTo>
                  <a:pt x="3359" y="1446212"/>
                </a:lnTo>
                <a:lnTo>
                  <a:pt x="0" y="1377950"/>
                </a:lnTo>
                <a:lnTo>
                  <a:pt x="3359" y="1309687"/>
                </a:lnTo>
                <a:lnTo>
                  <a:pt x="11758" y="1249362"/>
                </a:lnTo>
                <a:lnTo>
                  <a:pt x="23515" y="1196975"/>
                </a:lnTo>
                <a:lnTo>
                  <a:pt x="38632" y="1150937"/>
                </a:lnTo>
                <a:lnTo>
                  <a:pt x="55427" y="1108075"/>
                </a:lnTo>
                <a:lnTo>
                  <a:pt x="75583" y="1069975"/>
                </a:lnTo>
                <a:lnTo>
                  <a:pt x="115893" y="995362"/>
                </a:lnTo>
                <a:lnTo>
                  <a:pt x="134368" y="957262"/>
                </a:lnTo>
                <a:lnTo>
                  <a:pt x="152844" y="914400"/>
                </a:lnTo>
                <a:lnTo>
                  <a:pt x="167960" y="868362"/>
                </a:lnTo>
                <a:lnTo>
                  <a:pt x="178038" y="815975"/>
                </a:lnTo>
                <a:lnTo>
                  <a:pt x="188115" y="757237"/>
                </a:lnTo>
                <a:lnTo>
                  <a:pt x="189795" y="687387"/>
                </a:lnTo>
                <a:lnTo>
                  <a:pt x="188115" y="619125"/>
                </a:lnTo>
                <a:lnTo>
                  <a:pt x="178038" y="558800"/>
                </a:lnTo>
                <a:lnTo>
                  <a:pt x="167960" y="506412"/>
                </a:lnTo>
                <a:lnTo>
                  <a:pt x="152844" y="461962"/>
                </a:lnTo>
                <a:lnTo>
                  <a:pt x="134368" y="419100"/>
                </a:lnTo>
                <a:lnTo>
                  <a:pt x="115893" y="382587"/>
                </a:lnTo>
                <a:lnTo>
                  <a:pt x="75583" y="307975"/>
                </a:lnTo>
                <a:lnTo>
                  <a:pt x="55427" y="268287"/>
                </a:lnTo>
                <a:lnTo>
                  <a:pt x="38632" y="227012"/>
                </a:lnTo>
                <a:lnTo>
                  <a:pt x="23515" y="180975"/>
                </a:lnTo>
                <a:lnTo>
                  <a:pt x="11758" y="128587"/>
                </a:lnTo>
                <a:lnTo>
                  <a:pt x="3359" y="68262"/>
                </a:lnTo>
                <a:lnTo>
                  <a:pt x="77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49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2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5" name="Freeform: Shape 74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654922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19738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1066800"/>
            <a:ext cx="3430417" cy="4158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5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How a group of teenagers convinced the Utah legislature to recognize climate change”</a:t>
            </a:r>
            <a:br>
              <a:rPr kumimoji="0" lang="en-US" sz="35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500" b="1" i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3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By Isabella Gomez and Saeed Ahmed, CNN</a:t>
            </a:r>
            <a:br>
              <a:rPr kumimoji="0" lang="en-US" sz="13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3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Updated 7:36 PM ET, Tue May 22, 2018</a:t>
            </a:r>
            <a:br>
              <a:rPr kumimoji="0" lang="en-US" sz="13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300" b="1" i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6" r="9014" b="2"/>
          <a:stretch/>
        </p:blipFill>
        <p:spPr bwMode="auto">
          <a:xfrm>
            <a:off x="6163757" y="1524000"/>
            <a:ext cx="2351593" cy="149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r="2624" b="2"/>
          <a:stretch/>
        </p:blipFill>
        <p:spPr bwMode="auto">
          <a:xfrm>
            <a:off x="3946050" y="3458483"/>
            <a:ext cx="5195664" cy="339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573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elective focus photography of people sitting on chairs while writing on notebooks">
            <a:extLst>
              <a:ext uri="{FF2B5EF4-FFF2-40B4-BE49-F238E27FC236}">
                <a16:creationId xmlns:a16="http://schemas.microsoft.com/office/drawing/2014/main" id="{0FFE902D-F92C-4DFF-A5DE-A26465848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7" r="-2" b="-2"/>
          <a:stretch/>
        </p:blipFill>
        <p:spPr bwMode="auto">
          <a:xfrm>
            <a:off x="0" y="-7884"/>
            <a:ext cx="869124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136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64924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40" y="73152"/>
            <a:ext cx="884223" cy="232963"/>
            <a:chOff x="1188720" y="73152"/>
            <a:chExt cx="1178966" cy="232963"/>
          </a:xfrm>
        </p:grpSpPr>
        <p:sp>
          <p:nvSpPr>
            <p:cNvPr id="142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84755-04AF-4B80-B00C-5054A0DD1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986" y="420625"/>
            <a:ext cx="2782614" cy="614571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Lobbyists</a:t>
            </a:r>
          </a:p>
          <a:p>
            <a:r>
              <a:rPr lang="en-US" sz="2400" dirty="0">
                <a:solidFill>
                  <a:schemeClr val="bg1"/>
                </a:solidFill>
              </a:rPr>
              <a:t>Financial Counselors </a:t>
            </a:r>
          </a:p>
          <a:p>
            <a:r>
              <a:rPr lang="en-US" sz="2400" dirty="0">
                <a:solidFill>
                  <a:schemeClr val="bg1"/>
                </a:solidFill>
              </a:rPr>
              <a:t>Nurses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Physicians</a:t>
            </a:r>
          </a:p>
          <a:p>
            <a:r>
              <a:rPr lang="en-US" sz="2400" dirty="0">
                <a:solidFill>
                  <a:schemeClr val="bg1"/>
                </a:solidFill>
              </a:rPr>
              <a:t>Dieticians</a:t>
            </a:r>
          </a:p>
          <a:p>
            <a:r>
              <a:rPr lang="en-US" sz="2400" dirty="0">
                <a:solidFill>
                  <a:schemeClr val="bg1"/>
                </a:solidFill>
              </a:rPr>
              <a:t>CIO’s</a:t>
            </a:r>
          </a:p>
          <a:p>
            <a:r>
              <a:rPr lang="en-US" sz="2400" dirty="0">
                <a:solidFill>
                  <a:schemeClr val="bg1"/>
                </a:solidFill>
              </a:rPr>
              <a:t>Social Workers</a:t>
            </a:r>
          </a:p>
          <a:p>
            <a:r>
              <a:rPr lang="en-US" sz="2400" dirty="0">
                <a:solidFill>
                  <a:schemeClr val="bg1"/>
                </a:solidFill>
              </a:rPr>
              <a:t>Psychologists</a:t>
            </a:r>
          </a:p>
          <a:p>
            <a:r>
              <a:rPr lang="en-US" sz="2400" dirty="0">
                <a:solidFill>
                  <a:schemeClr val="bg1"/>
                </a:solidFill>
              </a:rPr>
              <a:t>Business Leaders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36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35FA909-3F24-448C-A8BC-7CF77F62F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0"/>
            <a:ext cx="4605336" cy="286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4000" b="1" dirty="0">
                <a:solidFill>
                  <a:schemeClr val="bg1">
                    <a:alpha val="80000"/>
                  </a:schemeClr>
                </a:solidFill>
              </a:rPr>
              <a:t>The 4 D’s:</a:t>
            </a:r>
          </a:p>
          <a:p>
            <a:pPr marL="1028700" indent="-228600">
              <a:lnSpc>
                <a:spcPct val="90000"/>
              </a:lnSpc>
            </a:pPr>
            <a:r>
              <a:rPr lang="en-US" sz="4000" b="1" dirty="0">
                <a:solidFill>
                  <a:schemeClr val="bg1">
                    <a:alpha val="80000"/>
                  </a:schemeClr>
                </a:solidFill>
              </a:rPr>
              <a:t>Describe</a:t>
            </a:r>
          </a:p>
          <a:p>
            <a:pPr marL="1028700" indent="-228600">
              <a:lnSpc>
                <a:spcPct val="90000"/>
              </a:lnSpc>
            </a:pPr>
            <a:r>
              <a:rPr lang="en-US" sz="4000" b="1" dirty="0">
                <a:solidFill>
                  <a:schemeClr val="bg1">
                    <a:alpha val="80000"/>
                  </a:schemeClr>
                </a:solidFill>
              </a:rPr>
              <a:t>Demo</a:t>
            </a:r>
          </a:p>
          <a:p>
            <a:pPr marL="1028700" indent="-228600">
              <a:lnSpc>
                <a:spcPct val="90000"/>
              </a:lnSpc>
            </a:pPr>
            <a:r>
              <a:rPr lang="en-US" sz="4000" b="1" dirty="0">
                <a:solidFill>
                  <a:schemeClr val="bg1">
                    <a:alpha val="80000"/>
                  </a:schemeClr>
                </a:solidFill>
              </a:rPr>
              <a:t>Do  </a:t>
            </a:r>
          </a:p>
          <a:p>
            <a:pPr marL="1028700" indent="-228600">
              <a:lnSpc>
                <a:spcPct val="90000"/>
              </a:lnSpc>
            </a:pPr>
            <a:r>
              <a:rPr lang="en-US" sz="4000" b="1" dirty="0">
                <a:solidFill>
                  <a:schemeClr val="bg1">
                    <a:alpha val="80000"/>
                  </a:schemeClr>
                </a:solidFill>
              </a:rPr>
              <a:t>Discuss  </a:t>
            </a:r>
          </a:p>
          <a:p>
            <a:pPr marL="0" indent="-228600">
              <a:lnSpc>
                <a:spcPct val="90000"/>
              </a:lnSpc>
            </a:pPr>
            <a:endParaRPr lang="en-US" sz="4000" b="1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9218" name="Picture 2" descr="macbook pro displaying group of people">
            <a:extLst>
              <a:ext uri="{FF2B5EF4-FFF2-40B4-BE49-F238E27FC236}">
                <a16:creationId xmlns:a16="http://schemas.microsoft.com/office/drawing/2014/main" id="{A4E5E39D-C86B-4084-A23F-144BF249B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7" r="21573"/>
          <a:stretch/>
        </p:blipFill>
        <p:spPr bwMode="auto">
          <a:xfrm>
            <a:off x="5751621" y="-1"/>
            <a:ext cx="3407965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noFill/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8B60959F-9B69-4520-A16E-EA6BECC7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15000" y="-1"/>
            <a:ext cx="656037" cy="6858001"/>
            <a:chOff x="7620000" y="-1"/>
            <a:chExt cx="874716" cy="6858001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8D5A6E8-CD1B-4796-ABD1-A6F27F6C0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7E12F56-F4EE-4535-8677-C11996E24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59389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32522</TotalTime>
  <Words>1042</Words>
  <Application>Microsoft Office PowerPoint</Application>
  <PresentationFormat>On-screen Show (4:3)</PresentationFormat>
  <Paragraphs>246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Office Theme</vt:lpstr>
      <vt:lpstr>3_Office Theme</vt:lpstr>
      <vt:lpstr>2_Office Theme</vt:lpstr>
      <vt:lpstr>Motivational Interviewing</vt:lpstr>
      <vt:lpstr>PowerPoint Presentation</vt:lpstr>
      <vt:lpstr>PowerPoint Presentation</vt:lpstr>
      <vt:lpstr>Never doubt that a small group of thoughtful, committed citizens can change the world; indeed, it's the only thing that ever has.  - Margaret Mead </vt:lpstr>
      <vt:lpstr>Logan Environmental Action Force (LEAF)</vt:lpstr>
      <vt:lpstr>MI:  Engaging Collaborative Respectful Evocative </vt:lpstr>
      <vt:lpstr>PowerPoint Presentation</vt:lpstr>
      <vt:lpstr>PowerPoint Presentation</vt:lpstr>
      <vt:lpstr>PowerPoint Presentation</vt:lpstr>
      <vt:lpstr>As RESULTS staff and volunteers, what kind of collaboration problems are you facing?</vt:lpstr>
      <vt:lpstr>Agenda: Session 1</vt:lpstr>
      <vt:lpstr>MI’s Origin: Bill Miller</vt:lpstr>
      <vt:lpstr>A Collaborative Difference</vt:lpstr>
      <vt:lpstr>Over 1400 published MI studies. </vt:lpstr>
      <vt:lpstr>Demo: Recruiting The Ambivalent</vt:lpstr>
      <vt:lpstr>PowerPoint Presentation</vt:lpstr>
      <vt:lpstr>Recruiting for RESULTS</vt:lpstr>
      <vt:lpstr>Let’s Discuss</vt:lpstr>
      <vt:lpstr>The Backfire Effect:</vt:lpstr>
      <vt:lpstr>PowerPoint Presentation</vt:lpstr>
      <vt:lpstr>The Spirit of MI: PACE  Partnership Acceptance Compassion Evocation </vt:lpstr>
      <vt:lpstr>PowerPoint Presentation</vt:lpstr>
      <vt:lpstr>PowerPoint Presentation</vt:lpstr>
      <vt:lpstr>PowerPoint Presentation</vt:lpstr>
      <vt:lpstr>Evocation</vt:lpstr>
      <vt:lpstr>Evocation</vt:lpstr>
      <vt:lpstr>Let’s Practice The Spirit of MI: PACE</vt:lpstr>
      <vt:lpstr>Let’s Discuss</vt:lpstr>
      <vt:lpstr>The Four Processes:  1. Engage 2. Focus 3. Evoke 4. Plan</vt:lpstr>
      <vt:lpstr>Engage</vt:lpstr>
      <vt:lpstr>Conservative Values</vt:lpstr>
      <vt:lpstr>Let’s Practice </vt:lpstr>
      <vt:lpstr>PowerPoint Presentation</vt:lpstr>
      <vt:lpstr>FOCUS </vt:lpstr>
      <vt:lpstr>Evoke Change Talk: DARN CAT</vt:lpstr>
      <vt:lpstr>Plan</vt:lpstr>
      <vt:lpstr>Questions</vt:lpstr>
      <vt:lpstr>Practice Suggestions</vt:lpstr>
      <vt:lpstr>Next Session: Oct. 27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</dc:creator>
  <cp:lastModifiedBy>Sarah Leone</cp:lastModifiedBy>
  <cp:revision>344</cp:revision>
  <dcterms:created xsi:type="dcterms:W3CDTF">2013-03-02T05:46:11Z</dcterms:created>
  <dcterms:modified xsi:type="dcterms:W3CDTF">2021-09-22T02:09:36Z</dcterms:modified>
</cp:coreProperties>
</file>