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1" r:id="rId2"/>
    <p:sldMasterId id="2147483674" r:id="rId3"/>
    <p:sldMasterId id="2147483686" r:id="rId4"/>
  </p:sldMasterIdLst>
  <p:sldIdLst>
    <p:sldId id="257" r:id="rId5"/>
    <p:sldId id="261" r:id="rId6"/>
    <p:sldId id="262" r:id="rId7"/>
    <p:sldId id="258" r:id="rId8"/>
    <p:sldId id="268" r:id="rId9"/>
    <p:sldId id="271" r:id="rId10"/>
    <p:sldId id="275" r:id="rId11"/>
    <p:sldId id="272" r:id="rId12"/>
    <p:sldId id="273" r:id="rId13"/>
    <p:sldId id="276" r:id="rId14"/>
    <p:sldId id="267" r:id="rId15"/>
    <p:sldId id="266" r:id="rId16"/>
    <p:sldId id="259" r:id="rId17"/>
    <p:sldId id="263" r:id="rId18"/>
    <p:sldId id="260" r:id="rId19"/>
    <p:sldId id="26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950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474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34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468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605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3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15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97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400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61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005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7054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588A-5827-4843-A700-508233C9F32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6868-079E-1649-B8D1-459B42CE4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2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3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410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4307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Asset 1@4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72" y="991812"/>
            <a:ext cx="3918857" cy="312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7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9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3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SULTS_logo_EN_CMYK_BIG (flat)2_RESULTS_logo_EN_CMYK_BIG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255" y="107889"/>
            <a:ext cx="1631504" cy="13097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9"/>
            <a:ext cx="986865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588A-5827-4843-A700-508233C9F32B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E6868-079E-1649-B8D1-459B42CE4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5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Courier New"/>
        <a:buChar char="o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Courier New"/>
        <a:buChar char="o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votervoice.net/GAC/Admin/Admin.aspx?Screen=issuesummaryreport&amp;IssueId=88731&amp;ArticleID=&amp;StartDate=10%2f19%2f2020+12%3a00%3a00+AM&amp;EndDate=10%2f19%2f2021+11%3a59%3a59+PM&amp;DateRangeChoice=4&amp;campaignName=Action+network+housing+message+to+Congress+RE%3a+Recovery+Bill+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-3SG35Jar-kdyCEtH8-LeT6HuPjYtpPMdAFLYizwgG0/edit" TargetMode="External"/><Relationship Id="rId2" Type="http://schemas.openxmlformats.org/officeDocument/2006/relationships/hyperlink" Target="https://results.zoom.us/meeting/register/tJUlfuGtpj0rHNfZBxQti2ubbQPDnqaiFBR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cs.google.com/document/d/10Kpjwdo2cZiX2ug3n1husjG3AwbouZWm-L5mI5nkOOE/edit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CEC6F-775D-124D-9CA4-2E1433027E4B}"/>
              </a:ext>
            </a:extLst>
          </p:cNvPr>
          <p:cNvSpPr txBox="1"/>
          <p:nvPr/>
        </p:nvSpPr>
        <p:spPr>
          <a:xfrm>
            <a:off x="1358730" y="5003910"/>
            <a:ext cx="9474541" cy="1261884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/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Action Network Monthly Webinar</a:t>
            </a:r>
          </a:p>
          <a:p>
            <a:pPr algn="ctr"/>
            <a:r>
              <a:rPr lang="en-US" sz="37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October 18, 2021</a:t>
            </a:r>
          </a:p>
        </p:txBody>
      </p:sp>
    </p:spTree>
    <p:extLst>
      <p:ext uri="{BB962C8B-B14F-4D97-AF65-F5344CB8AC3E}">
        <p14:creationId xmlns:p14="http://schemas.microsoft.com/office/powerpoint/2010/main" val="368017714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C22A-0000-4E91-BFFE-B0AF072A0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9743" y="-200932"/>
            <a:ext cx="10972800" cy="1924277"/>
          </a:xfrm>
        </p:spPr>
        <p:txBody>
          <a:bodyPr>
            <a:norm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Benefits of utilizing the Action Center on the RESULTS website</a:t>
            </a:r>
            <a:endParaRPr lang="en-US" sz="3600" b="1">
              <a:solidFill>
                <a:srgbClr val="FF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D599E-5D82-4364-89B2-8566D1EAB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9874" y="1522804"/>
            <a:ext cx="11234054" cy="533105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latin typeface="Open Sans"/>
                <a:ea typeface="Open Sans"/>
                <a:cs typeface="Calibri"/>
              </a:rPr>
              <a:t>Members can check their online actions</a:t>
            </a:r>
            <a:endParaRPr lang="en-US" sz="2400" b="1">
              <a:cs typeface="Calibri"/>
            </a:endParaRPr>
          </a:p>
          <a:p>
            <a:pPr>
              <a:lnSpc>
                <a:spcPct val="200000"/>
              </a:lnSpc>
            </a:pPr>
            <a:r>
              <a:rPr lang="en-US" sz="2400" b="1" dirty="0">
                <a:latin typeface="Open Sans"/>
                <a:ea typeface="Open Sans"/>
                <a:cs typeface="Calibri"/>
              </a:rPr>
              <a:t>We can see when they've taken action, which we can then relay to you all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latin typeface="Open Sans"/>
                <a:ea typeface="Open Sans"/>
                <a:cs typeface="Calibri"/>
              </a:rPr>
              <a:t>They can include a personalized message 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latin typeface="Open Sans"/>
                <a:ea typeface="Open Sans"/>
                <a:cs typeface="Calibri"/>
              </a:rPr>
              <a:t>The message will go directly to the correct email address for either their Member of Congress and/or the Newspaper (if it's an LTE)</a:t>
            </a:r>
          </a:p>
          <a:p>
            <a:endParaRPr lang="en-US" sz="2000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E3162398-55DC-4285-875A-5505DB32E0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87" y="209160"/>
            <a:ext cx="1151439" cy="92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3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5">
            <a:extLst>
              <a:ext uri="{FF2B5EF4-FFF2-40B4-BE49-F238E27FC236}">
                <a16:creationId xmlns:a16="http://schemas.microsoft.com/office/drawing/2014/main" id="{F0AED851-54B9-4765-92D2-F0BE443BE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84B823-3D92-4AAD-BB70-5BED799E8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298" y="1905761"/>
            <a:ext cx="4848574" cy="45647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New! </a:t>
            </a:r>
            <a:br>
              <a:rPr lang="en-US" sz="5400" b="1" dirty="0">
                <a:latin typeface="Open Sans"/>
                <a:ea typeface="Open Sans"/>
                <a:cs typeface="Open Sans"/>
              </a:rPr>
            </a:br>
            <a:r>
              <a:rPr lang="en-US" sz="5400" b="1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Action</a:t>
            </a:r>
            <a:r>
              <a:rPr lang="en-US" sz="5400" b="1" kern="1200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 Network Infographic</a:t>
            </a:r>
            <a:endParaRPr lang="en-US" sz="5400"/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Text, letter&#10;&#10;Description automatically generated">
            <a:extLst>
              <a:ext uri="{FF2B5EF4-FFF2-40B4-BE49-F238E27FC236}">
                <a16:creationId xmlns:a16="http://schemas.microsoft.com/office/drawing/2014/main" id="{7D791B8E-CE33-447F-BED0-EF99CE03B8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38" r="1" b="5476"/>
          <a:stretch/>
        </p:blipFill>
        <p:spPr>
          <a:xfrm>
            <a:off x="750254" y="716369"/>
            <a:ext cx="5519254" cy="5433498"/>
          </a:xfrm>
          <a:prstGeom prst="rect">
            <a:avLst/>
          </a:prstGeom>
        </p:spPr>
      </p:pic>
      <p:grpSp>
        <p:nvGrpSpPr>
          <p:cNvPr id="27" name="Group 3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3551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EDD4-6BC5-48B4-AA8F-09E6FFCD6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673" y="2366422"/>
            <a:ext cx="10800303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How are your Action Networks going? </a:t>
            </a:r>
            <a:endParaRPr lang="en-US" dirty="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031B9328-989C-4F7E-A775-19BF3668CC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068" y="100303"/>
            <a:ext cx="1546674" cy="12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82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59E5-23A3-4310-BD1C-ECC47BE9E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38" y="30574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1st Action Alert of October (#13)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A1449-1A55-4FB4-89CF-43146E47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sz="4000" b="1" dirty="0">
              <a:latin typeface="Open Sans"/>
              <a:ea typeface="Open Sans"/>
              <a:cs typeface="Calibri"/>
            </a:endParaRPr>
          </a:p>
          <a:p>
            <a:pPr marL="0" indent="0" algn="ctr">
              <a:buNone/>
            </a:pPr>
            <a:endParaRPr lang="en-US" sz="4000" b="1" dirty="0">
              <a:latin typeface="Open Sans"/>
              <a:ea typeface="Open Sans"/>
              <a:cs typeface="Calibri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rgbClr val="FF0000"/>
                </a:solidFill>
                <a:latin typeface="Open Sans"/>
                <a:ea typeface="Open Sans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Let's take a look!</a:t>
            </a:r>
            <a:r>
              <a:rPr lang="en-US" sz="48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 </a:t>
            </a:r>
            <a:endParaRPr lang="en-US" sz="480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F7DA485F-AD74-417E-B864-EC3F1C16E3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226" y="209160"/>
            <a:ext cx="1648900" cy="128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527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63751-80AB-4E39-BA5A-CDC790CE2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3" y="8209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Letters to the Editor (LTE's) </a:t>
            </a:r>
            <a:endParaRPr lang="en-US" b="1" dirty="0">
              <a:solidFill>
                <a:srgbClr val="FF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57B29-5ED6-4ACE-87B8-083EA8790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2" y="1406944"/>
            <a:ext cx="11691256" cy="531430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Open Sans"/>
                <a:ea typeface="Open Sans"/>
                <a:cs typeface="Open Sans"/>
              </a:rPr>
              <a:t>As part of being a Action Network member, they've agreed to not only contact their member of Congress, but also to write LTE's (some have specified just online actions, make sure to follow)</a:t>
            </a:r>
            <a:endParaRPr lang="en-US" sz="1800" b="1" dirty="0">
              <a:latin typeface="Open Sans"/>
              <a:ea typeface="Open Sans"/>
              <a:cs typeface="Calibri" panose="020F0502020204030204"/>
            </a:endParaRPr>
          </a:p>
          <a:p>
            <a:pPr>
              <a:lnSpc>
                <a:spcPct val="150000"/>
              </a:lnSpc>
            </a:pPr>
            <a:r>
              <a:rPr lang="en-US" sz="1800" b="1" dirty="0">
                <a:latin typeface="Open Sans"/>
                <a:ea typeface="Open Sans"/>
                <a:cs typeface="Open Sans"/>
              </a:rPr>
              <a:t>While we encourage your members to personalize their letter, they can hit send these first few times as they get used to this new form of advocacy</a:t>
            </a:r>
            <a:endParaRPr lang="en-US" sz="1800" b="1" dirty="0">
              <a:latin typeface="Open Sans"/>
              <a:ea typeface="Open Sans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1800" b="1" dirty="0">
                <a:latin typeface="Open Sans"/>
                <a:ea typeface="Open Sans"/>
                <a:cs typeface="Calibri"/>
              </a:rPr>
              <a:t>I would recommend doing some personalized outreach to your most ACTIVE members who have been sending alerts every week and asking them to personalize their letter, I can create a template that you can personalize, if this would be helpful!</a:t>
            </a:r>
            <a:endParaRPr lang="en-US" sz="1800" b="1" dirty="0">
              <a:latin typeface="Open Sans"/>
              <a:ea typeface="Open Sans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1800" b="1" dirty="0">
                <a:latin typeface="Open Sans"/>
                <a:ea typeface="+mn-lt"/>
                <a:cs typeface="+mn-lt"/>
              </a:rPr>
              <a:t>As managers, you would do some local research from newspapers in your area to provide "hooks" for your members to use</a:t>
            </a:r>
            <a:endParaRPr lang="en-US"/>
          </a:p>
          <a:p>
            <a:pPr lvl="2">
              <a:lnSpc>
                <a:spcPct val="150000"/>
              </a:lnSpc>
            </a:pPr>
            <a:r>
              <a:rPr lang="en-US" sz="1800" b="1" dirty="0">
                <a:latin typeface="Open Sans"/>
                <a:ea typeface="+mn-lt"/>
                <a:cs typeface="+mn-lt"/>
              </a:rPr>
              <a:t>This would help them grow their confidence with writing on</a:t>
            </a:r>
          </a:p>
          <a:p>
            <a:pPr lvl="2">
              <a:lnSpc>
                <a:spcPct val="150000"/>
              </a:lnSpc>
            </a:pPr>
            <a:r>
              <a:rPr lang="en-US" sz="1800" b="1" dirty="0">
                <a:latin typeface="Open Sans"/>
                <a:ea typeface="+mn-lt"/>
                <a:cs typeface="+mn-lt"/>
              </a:rPr>
              <a:t>If you need support finding some hooks, please let me know! </a:t>
            </a:r>
            <a:endParaRPr lang="en-US" b="1" dirty="0">
              <a:latin typeface="Open Sans"/>
            </a:endParaRPr>
          </a:p>
          <a:p>
            <a:pPr>
              <a:lnSpc>
                <a:spcPct val="150000"/>
              </a:lnSpc>
            </a:pPr>
            <a:endParaRPr lang="en-US" sz="1800" b="1" dirty="0">
              <a:latin typeface="Open Sans"/>
              <a:ea typeface="Open Sans"/>
              <a:cs typeface="Calibri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lvl="1">
              <a:lnSpc>
                <a:spcPct val="150000"/>
              </a:lnSpc>
            </a:pPr>
            <a:endParaRPr lang="en-US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C59803DD-E517-4190-8C80-26A7122C6A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773" y="209160"/>
            <a:ext cx="1064353" cy="82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4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147CF-BC46-44CE-BA1B-8F59F954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954" y="246372"/>
            <a:ext cx="11238015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600" b="1" dirty="0">
                <a:solidFill>
                  <a:srgbClr val="FF0000"/>
                </a:solidFill>
                <a:latin typeface="Open Sans"/>
                <a:ea typeface="+mj-lt"/>
                <a:cs typeface="+mj-lt"/>
              </a:rPr>
              <a:t>Action Network Letter to the Editor Training!</a:t>
            </a:r>
            <a:r>
              <a:rPr lang="en-US" sz="5400" dirty="0">
                <a:solidFill>
                  <a:srgbClr val="FF0000"/>
                </a:solidFill>
                <a:ea typeface="+mj-lt"/>
                <a:cs typeface="+mj-lt"/>
              </a:rPr>
              <a:t> </a:t>
            </a:r>
            <a:r>
              <a:rPr lang="en-US" dirty="0">
                <a:solidFill>
                  <a:srgbClr val="FF0000"/>
                </a:solidFill>
                <a:ea typeface="+mj-lt"/>
                <a:cs typeface="+mj-lt"/>
              </a:rPr>
              <a:t> </a:t>
            </a:r>
          </a:p>
          <a:p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947CD-D16B-4285-9779-C5822A06B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528742"/>
            <a:ext cx="11633859" cy="515292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>
                <a:latin typeface="Open Sans"/>
                <a:ea typeface="+mn-lt"/>
                <a:cs typeface="+mn-lt"/>
              </a:rPr>
              <a:t>When: </a:t>
            </a:r>
            <a:r>
              <a:rPr lang="en-US" b="1" i="1" dirty="0">
                <a:solidFill>
                  <a:srgbClr val="FF0000"/>
                </a:solidFill>
                <a:latin typeface="Open Sans"/>
                <a:ea typeface="+mn-lt"/>
                <a:cs typeface="+mn-lt"/>
              </a:rPr>
              <a:t>November 17th at 8:00 pm ET</a:t>
            </a:r>
            <a:r>
              <a:rPr lang="en-US" b="1" dirty="0">
                <a:solidFill>
                  <a:srgbClr val="FF0000"/>
                </a:solidFill>
                <a:latin typeface="Open Sans"/>
                <a:ea typeface="+mn-lt"/>
                <a:cs typeface="+mn-lt"/>
              </a:rPr>
              <a:t> </a:t>
            </a:r>
            <a:r>
              <a:rPr lang="en-US" b="1" dirty="0">
                <a:latin typeface="Open Sans"/>
                <a:ea typeface="+mn-lt"/>
                <a:cs typeface="+mn-lt"/>
              </a:rPr>
              <a:t>(takes the place of the Action Network evening session)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  <a:p>
            <a:pPr lvl="1">
              <a:lnSpc>
                <a:spcPct val="200000"/>
              </a:lnSpc>
              <a:buFont typeface="Wingdings" panose="020B0604020202020204" pitchFamily="34" charset="0"/>
              <a:buChar char="ü"/>
            </a:pPr>
            <a:r>
              <a:rPr lang="en-US" b="1" dirty="0">
                <a:latin typeface="Open Sans"/>
                <a:ea typeface="+mn-lt"/>
                <a:cs typeface="+mn-lt"/>
              </a:rPr>
              <a:t>Here is the </a:t>
            </a:r>
            <a:r>
              <a:rPr lang="en-US" b="1" dirty="0">
                <a:latin typeface="Open Sans"/>
                <a:ea typeface="+mn-lt"/>
                <a:cs typeface="+mn-lt"/>
                <a:hlinkClick r:id="rId2"/>
              </a:rPr>
              <a:t>link</a:t>
            </a:r>
            <a:r>
              <a:rPr lang="en-US" b="1" dirty="0">
                <a:latin typeface="Open Sans"/>
                <a:ea typeface="+mn-lt"/>
                <a:cs typeface="+mn-lt"/>
              </a:rPr>
              <a:t> to have them register</a:t>
            </a:r>
            <a:endParaRPr lang="en-US" b="1" dirty="0">
              <a:latin typeface="Open Sans"/>
              <a:ea typeface="Open Sans"/>
              <a:cs typeface="Open Sans"/>
            </a:endParaRPr>
          </a:p>
          <a:p>
            <a:pPr lvl="1">
              <a:lnSpc>
                <a:spcPct val="200000"/>
              </a:lnSpc>
              <a:buFont typeface="Wingdings" panose="020B0604020202020204" pitchFamily="34" charset="0"/>
              <a:buChar char="ü"/>
            </a:pPr>
            <a:r>
              <a:rPr lang="en-US" b="1" dirty="0">
                <a:latin typeface="Open Sans"/>
                <a:ea typeface="+mn-lt"/>
                <a:cs typeface="+mn-lt"/>
                <a:hlinkClick r:id="rId3"/>
              </a:rPr>
              <a:t>Click here</a:t>
            </a:r>
            <a:r>
              <a:rPr lang="en-US" b="1" dirty="0">
                <a:latin typeface="Open Sans"/>
                <a:ea typeface="+mn-lt"/>
                <a:cs typeface="+mn-lt"/>
              </a:rPr>
              <a:t> to view an email invitation that you can send to your most ACTIVE members</a:t>
            </a:r>
            <a:endParaRPr lang="en-US" b="1">
              <a:latin typeface="Open Sans"/>
              <a:ea typeface="Open Sans"/>
              <a:cs typeface="Open Sans"/>
            </a:endParaRPr>
          </a:p>
          <a:p>
            <a:pPr lvl="1">
              <a:lnSpc>
                <a:spcPct val="200000"/>
              </a:lnSpc>
              <a:buFont typeface="Wingdings" panose="020B0604020202020204" pitchFamily="34" charset="0"/>
              <a:buChar char="ü"/>
            </a:pPr>
            <a:r>
              <a:rPr lang="en-US" b="1" dirty="0">
                <a:latin typeface="Open Sans"/>
                <a:ea typeface="+mn-lt"/>
                <a:cs typeface="+mn-lt"/>
              </a:rPr>
              <a:t>This is their opportunity for them to learn how to get published in their local newspaper!</a:t>
            </a:r>
            <a:endParaRPr lang="en-US" b="1">
              <a:latin typeface="Open Sans"/>
              <a:ea typeface="Open Sans"/>
              <a:cs typeface="Open Sans"/>
            </a:endParaRPr>
          </a:p>
          <a:p>
            <a:pPr lvl="1" indent="-342900">
              <a:lnSpc>
                <a:spcPct val="200000"/>
              </a:lnSpc>
              <a:buFont typeface="Wingdings" panose="020B0604020202020204" pitchFamily="34" charset="0"/>
              <a:buChar char="ü"/>
            </a:pPr>
            <a:r>
              <a:rPr lang="en-US" b="1" dirty="0">
                <a:latin typeface="Open Sans"/>
                <a:ea typeface="+mn-lt"/>
                <a:cs typeface="+mn-lt"/>
              </a:rPr>
              <a:t>Jos Linn and I will be leading this session</a:t>
            </a:r>
            <a:endParaRPr lang="en-US" b="1" dirty="0">
              <a:latin typeface="Open Sans"/>
              <a:ea typeface="Open Sans"/>
              <a:cs typeface="Open Sans"/>
            </a:endParaRPr>
          </a:p>
          <a:p>
            <a:pPr>
              <a:lnSpc>
                <a:spcPct val="200000"/>
              </a:lnSpc>
              <a:buFont typeface="Wingdings" panose="020B0604020202020204" pitchFamily="34" charset="0"/>
              <a:buChar char="ü"/>
            </a:pPr>
            <a:endParaRPr lang="en-US" b="1" dirty="0">
              <a:latin typeface="Open Sans"/>
              <a:ea typeface="Open Sans"/>
              <a:cs typeface="Calibri"/>
            </a:endParaRPr>
          </a:p>
          <a:p>
            <a:pPr marL="0" indent="0">
              <a:buNone/>
            </a:pPr>
            <a:endParaRPr lang="en-US" b="1" dirty="0">
              <a:latin typeface="Open Sans"/>
              <a:ea typeface="Open Sans"/>
              <a:cs typeface="Calibri"/>
            </a:endParaRPr>
          </a:p>
          <a:p>
            <a:pPr marL="0" indent="0">
              <a:buNone/>
            </a:pPr>
            <a:endParaRPr lang="en-US" b="1" dirty="0">
              <a:latin typeface="Open Sans"/>
              <a:ea typeface="Open Sans"/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60A8261-F8F8-41FE-8594-A4BA28C87B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226" y="209160"/>
            <a:ext cx="1648900" cy="128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57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9B84-2500-45A6-ABF1-B8AF1609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Thanks so much for joining! </a:t>
            </a:r>
            <a:endParaRPr lang="en-US" dirty="0">
              <a:solidFill>
                <a:srgbClr val="000000"/>
              </a:solidFill>
              <a:latin typeface="Open Sans"/>
              <a:ea typeface="Open Sans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BABE5-E835-404A-87DC-58497560D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Open Sans"/>
                <a:ea typeface="Open Sans"/>
                <a:cs typeface="Calibri"/>
              </a:rPr>
              <a:t>Friendly reminder to send out the 2nd Action Alert of October by the end of the week</a:t>
            </a:r>
            <a:endParaRPr lang="en-US" b="1">
              <a:latin typeface="Open Sans"/>
              <a:ea typeface="Open Sans"/>
              <a:cs typeface="Open Sans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latin typeface="Open Sans"/>
                <a:ea typeface="Open Sans"/>
                <a:cs typeface="Calibri" panose="020F0502020204030204"/>
              </a:rPr>
              <a:t>The alert template was sent to you yesterday via the Action Network Community Listserv!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Open Sans"/>
                <a:ea typeface="Open Sans"/>
                <a:cs typeface="Calibri" panose="020F0502020204030204"/>
              </a:rPr>
              <a:t>See you on November 17th! 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F3F8E3A5-1BD1-4675-993F-A30CDE3F05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280" y="66808"/>
            <a:ext cx="1330703" cy="103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9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Text, timeline&#10;&#10;Description automatically generated">
            <a:extLst>
              <a:ext uri="{FF2B5EF4-FFF2-40B4-BE49-F238E27FC236}">
                <a16:creationId xmlns:a16="http://schemas.microsoft.com/office/drawing/2014/main" id="{23B230F6-FC51-4BCA-8271-4631D175F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25" y="-4802"/>
            <a:ext cx="12178746" cy="685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8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115B-BF0F-499A-B5B9-BACC3D6C9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3342"/>
            <a:ext cx="11267161" cy="2891316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  <a:t>Welcome to any new advocates, please go ahead and put your name and where you're joining from in the chat!</a:t>
            </a:r>
            <a:br>
              <a:rPr lang="en-US" sz="5400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</a:br>
            <a:br>
              <a:rPr lang="en-US" sz="5400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</a:rPr>
            </a:br>
            <a:r>
              <a:rPr lang="en-US" sz="2200" b="1" dirty="0">
                <a:solidFill>
                  <a:srgbClr val="FF0000"/>
                </a:solidFill>
                <a:latin typeface="Open Sans"/>
                <a:ea typeface="Open Sans"/>
                <a:cs typeface="Calibri Light"/>
                <a:hlinkClick r:id="rId2"/>
              </a:rPr>
              <a:t>Action Network Webinar notes</a:t>
            </a:r>
            <a:endParaRPr lang="en-US" dirty="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A1B68F01-03BB-4523-80ED-5989D0CBE8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001" y="209160"/>
            <a:ext cx="1086125" cy="86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E9AE4-5D51-4B60-BFE4-66507BF7E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0304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Open Sans"/>
                <a:ea typeface="Open Sans"/>
                <a:cs typeface="Open Sans"/>
              </a:rPr>
              <a:t>Agenda</a:t>
            </a:r>
            <a:endParaRPr lang="en-US" b="1" dirty="0">
              <a:solidFill>
                <a:srgbClr val="FF0000"/>
              </a:solidFill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5347-271B-4FDB-A0D4-ACD64BC58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4" y="1775616"/>
            <a:ext cx="11941628" cy="552699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Open Sans"/>
                <a:ea typeface="+mn-lt"/>
                <a:cs typeface="+mn-lt"/>
              </a:rPr>
              <a:t>Anti-Oppression Values</a:t>
            </a:r>
            <a:r>
              <a:rPr lang="en-US" sz="2000" b="1" dirty="0">
                <a:latin typeface="Open Sans"/>
                <a:ea typeface="+mn-lt"/>
                <a:cs typeface="+mn-lt"/>
              </a:rPr>
              <a:t> </a:t>
            </a:r>
            <a:endParaRPr lang="en-US" sz="2000" b="1" dirty="0">
              <a:latin typeface="Calibri"/>
              <a:ea typeface="Open Sans"/>
              <a:cs typeface="+mn-lt"/>
            </a:endParaRPr>
          </a:p>
          <a:p>
            <a:pPr marL="514350" indent="-514350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Open Sans"/>
                <a:ea typeface="Open Sans"/>
                <a:cs typeface="+mn-lt"/>
              </a:rPr>
              <a:t>How is everyone?</a:t>
            </a:r>
          </a:p>
          <a:p>
            <a:pPr marL="514350" indent="-514350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Let's chat about your Networks!</a:t>
            </a:r>
          </a:p>
          <a:p>
            <a:pPr marL="514350" indent="-514350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1st Action Alert of October (#13) </a:t>
            </a:r>
          </a:p>
          <a:p>
            <a:pPr marL="971550" lvl="1" indent="-342900">
              <a:lnSpc>
                <a:spcPct val="150000"/>
              </a:lnSpc>
              <a:buFont typeface="Wingdings" panose="020B0604020202020204" pitchFamily="34" charset="0"/>
              <a:buChar char="v"/>
            </a:pPr>
            <a:r>
              <a:rPr lang="en-US" sz="2000" b="1" dirty="0">
                <a:latin typeface="Open Sans"/>
                <a:ea typeface="Open Sans"/>
                <a:cs typeface="Calibri"/>
              </a:rPr>
              <a:t>Let's see which of your Members used the specific Alert links</a:t>
            </a:r>
          </a:p>
          <a:p>
            <a:pPr marL="971550" lvl="1" indent="-342900">
              <a:lnSpc>
                <a:spcPct val="150000"/>
              </a:lnSpc>
              <a:buFont typeface="Wingdings" panose="020B0604020202020204" pitchFamily="34" charset="0"/>
              <a:buChar char="v"/>
            </a:pPr>
            <a:r>
              <a:rPr lang="en-US" sz="2000" b="1" dirty="0">
                <a:latin typeface="Open Sans"/>
                <a:ea typeface="Open Sans"/>
                <a:cs typeface="Calibri"/>
              </a:rPr>
              <a:t>For Members who contact a specific aide themselves, be sure to encourage them to let you know!</a:t>
            </a:r>
          </a:p>
          <a:p>
            <a:pPr marL="514350" indent="-514350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Action Network Letter to the Editor Webinar – November 17th at 8:00 pm ET </a:t>
            </a:r>
            <a:endParaRPr lang="en-US" b="1" dirty="0">
              <a:latin typeface="Open Sans"/>
              <a:ea typeface="Open Sans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/>
              <a:ea typeface="Open Sans"/>
              <a:cs typeface="Calibri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BECDC540-7608-425C-8FD9-9B21A19743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226" y="209160"/>
            <a:ext cx="1648900" cy="128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662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What are Action Networks?</a:t>
            </a:r>
            <a:endParaRPr lang="en-US" sz="4400">
              <a:solidFill>
                <a:srgbClr val="FF0000"/>
              </a:solidFill>
              <a:latin typeface="Open Sans"/>
              <a:ea typeface="Open Sans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977" y="1849583"/>
            <a:ext cx="109728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6565" indent="-456565">
              <a:lnSpc>
                <a:spcPct val="150000"/>
              </a:lnSpc>
            </a:pPr>
            <a:r>
              <a:rPr lang="en-US" sz="3200" b="1" dirty="0">
                <a:latin typeface="Open Sans"/>
                <a:ea typeface="+mn-lt"/>
                <a:cs typeface="+mn-lt"/>
              </a:rPr>
              <a:t>A local group of committed action takers who regularly take action on our issues (domestic and global)</a:t>
            </a:r>
            <a:endParaRPr lang="en-US" sz="3200" b="1" dirty="0">
              <a:latin typeface="Open Sans"/>
              <a:cs typeface="Calibri"/>
            </a:endParaRPr>
          </a:p>
          <a:p>
            <a:pPr marL="456565" indent="-456565">
              <a:lnSpc>
                <a:spcPct val="150000"/>
              </a:lnSpc>
            </a:pPr>
            <a:r>
              <a:rPr lang="en-US" sz="3200" b="1" dirty="0">
                <a:latin typeface="Open Sans"/>
                <a:ea typeface="+mn-lt"/>
                <a:cs typeface="+mn-lt"/>
              </a:rPr>
              <a:t>Not just a mailing list!</a:t>
            </a:r>
          </a:p>
          <a:p>
            <a:pPr marL="456565" indent="-456565">
              <a:lnSpc>
                <a:spcPct val="150000"/>
              </a:lnSpc>
            </a:pPr>
            <a:r>
              <a:rPr lang="en-US" sz="3200" b="1" dirty="0">
                <a:latin typeface="Open Sans"/>
                <a:ea typeface="+mn-lt"/>
                <a:cs typeface="+mn-lt"/>
              </a:rPr>
              <a:t>May not be able to join the group</a:t>
            </a:r>
          </a:p>
        </p:txBody>
      </p:sp>
    </p:spTree>
    <p:extLst>
      <p:ext uri="{BB962C8B-B14F-4D97-AF65-F5344CB8AC3E}">
        <p14:creationId xmlns:p14="http://schemas.microsoft.com/office/powerpoint/2010/main" val="111182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Why are they important?</a:t>
            </a:r>
            <a:r>
              <a:rPr lang="en-US" sz="4800" dirty="0">
                <a:latin typeface="Open Sans"/>
                <a:ea typeface="Open Sans"/>
                <a:cs typeface="Calibri"/>
              </a:rPr>
              <a:t> </a:t>
            </a:r>
            <a:endParaRPr lang="en-US" sz="48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07" y="1861458"/>
            <a:ext cx="11932721" cy="482284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6565" indent="-456565">
              <a:lnSpc>
                <a:spcPct val="150000"/>
              </a:lnSpc>
            </a:pPr>
            <a:r>
              <a:rPr lang="en-US" sz="2400" b="1" dirty="0">
                <a:latin typeface="Open Sans"/>
                <a:ea typeface="+mn-lt"/>
                <a:cs typeface="+mn-lt"/>
              </a:rPr>
              <a:t>To engage people who are interested in RESULTS but aren’t choosing to commit to full advocate status</a:t>
            </a:r>
            <a:endParaRPr lang="en-US" sz="3600">
              <a:cs typeface="Calibri"/>
            </a:endParaRPr>
          </a:p>
          <a:p>
            <a:pPr marL="456565" indent="-456565">
              <a:lnSpc>
                <a:spcPct val="150000"/>
              </a:lnSpc>
            </a:pPr>
            <a:r>
              <a:rPr lang="en-US" sz="2400" b="1" dirty="0">
                <a:latin typeface="Open Sans"/>
                <a:ea typeface="+mn-lt"/>
                <a:cs typeface="+mn-lt"/>
              </a:rPr>
              <a:t>To expand your group’s impact</a:t>
            </a:r>
          </a:p>
          <a:p>
            <a:pPr marL="456565" indent="-456565">
              <a:lnSpc>
                <a:spcPct val="150000"/>
              </a:lnSpc>
            </a:pPr>
            <a:r>
              <a:rPr lang="en-US" sz="2400" b="1" dirty="0">
                <a:latin typeface="Open Sans"/>
                <a:ea typeface="+mn-lt"/>
                <a:cs typeface="+mn-lt"/>
              </a:rPr>
              <a:t>To create an active pipeline of new activists</a:t>
            </a:r>
          </a:p>
          <a:p>
            <a:pPr marL="456565" indent="-456565">
              <a:lnSpc>
                <a:spcPct val="150000"/>
              </a:lnSpc>
            </a:pPr>
            <a:r>
              <a:rPr lang="en-US" sz="2400" b="1" dirty="0">
                <a:latin typeface="Open Sans"/>
                <a:ea typeface="+mn-lt"/>
                <a:cs typeface="+mn-lt"/>
              </a:rPr>
              <a:t> Action Networks cultivate leadership, exercise leverage, empower advocacy, and aid group expansion</a:t>
            </a:r>
          </a:p>
          <a:p>
            <a:pPr marL="456565" indent="-456565"/>
            <a:endParaRPr lang="en-US" dirty="0">
              <a:ea typeface="+mn-lt"/>
              <a:cs typeface="+mn-lt"/>
            </a:endParaRPr>
          </a:p>
          <a:p>
            <a:pPr marL="456565" indent="-456565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71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D6122-98C9-4D30-8ACE-2089235BD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9" y="274639"/>
            <a:ext cx="10467368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Open Sans"/>
                <a:ea typeface="+mj-lt"/>
                <a:cs typeface="+mj-lt"/>
              </a:rPr>
              <a:t>What does an Action Network manager do?</a:t>
            </a:r>
            <a:r>
              <a:rPr lang="en-US" sz="4400" dirty="0">
                <a:latin typeface="Open Sans"/>
                <a:ea typeface="+mj-lt"/>
                <a:cs typeface="+mj-lt"/>
              </a:rPr>
              <a:t> </a:t>
            </a:r>
            <a:endParaRPr lang="en-US" sz="4400">
              <a:latin typeface="Open Sans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EF590-8137-46E2-B485-390BD358B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10" y="1681944"/>
            <a:ext cx="11348580" cy="50519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6565" indent="-4565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Stay connected with your group leader and members in your Network so that you are a bridge between action-taking and the network </a:t>
            </a:r>
            <a:endParaRPr lang="en-US" b="1">
              <a:cs typeface="Calibri"/>
            </a:endParaRPr>
          </a:p>
          <a:p>
            <a:pPr marL="456565" indent="-4565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Participate in the Action Network Monthly Webinars</a:t>
            </a:r>
          </a:p>
          <a:p>
            <a:pPr marL="456565" indent="-4565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Make phone calls to action network members after emailing them an action. </a:t>
            </a:r>
            <a:endParaRPr lang="en-US" sz="2000" b="1">
              <a:latin typeface="Open Sans"/>
              <a:ea typeface="Open Sans"/>
              <a:cs typeface="Calibri"/>
            </a:endParaRPr>
          </a:p>
          <a:p>
            <a:pPr marL="989965" lvl="1" indent="-3803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Even if you call a few each time, their desire to partake in advocacy will grow with a personal invitation</a:t>
            </a:r>
            <a:endParaRPr lang="en-US" sz="2000" b="1">
              <a:latin typeface="Open Sans"/>
              <a:ea typeface="Open Sans"/>
              <a:cs typeface="Calibri"/>
            </a:endParaRPr>
          </a:p>
          <a:p>
            <a:pPr marL="456565" indent="-4565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 Provide feedback back to the members on the actions they have taken —“10 of you took action which made a real impression on the representative.” </a:t>
            </a:r>
          </a:p>
          <a:p>
            <a:pPr marL="456565" indent="-456565">
              <a:lnSpc>
                <a:spcPct val="15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Being creative on how to build action in this group</a:t>
            </a:r>
            <a:endParaRPr lang="en-US" sz="2000" b="1" dirty="0">
              <a:latin typeface="Calibri"/>
              <a:ea typeface="Open San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872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 descr="Timeline&#10;&#10;Description automatically generated">
            <a:extLst>
              <a:ext uri="{FF2B5EF4-FFF2-40B4-BE49-F238E27FC236}">
                <a16:creationId xmlns:a16="http://schemas.microsoft.com/office/drawing/2014/main" id="{0EC825A0-4C56-4B23-B621-AF568D4849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7582" y="369624"/>
            <a:ext cx="8130554" cy="6083033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C51D82-9F6A-4BB7-99E1-E2BE2C9CC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2224" y="168295"/>
            <a:ext cx="1324667" cy="104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937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8B2F-C0B0-4B49-9822-019EE21B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Open Sans"/>
                <a:ea typeface="Open Sans"/>
                <a:cs typeface="Calibri"/>
              </a:rPr>
              <a:t>The Process of the Action Alerts</a:t>
            </a:r>
            <a:endParaRPr lang="en-US" sz="4400">
              <a:solidFill>
                <a:srgbClr val="FF0000"/>
              </a:solidFill>
              <a:latin typeface="Open Sans"/>
              <a:ea typeface="Open Sans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0396-342A-4344-A671-3A0B9C488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81" y="1327069"/>
            <a:ext cx="10972800" cy="56883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6565" indent="-456565">
              <a:lnSpc>
                <a:spcPct val="20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The Action Network managers(s) would receive the Action Network alerts from Sarah Leone via email</a:t>
            </a:r>
            <a:endParaRPr lang="en-US" sz="2000" b="1">
              <a:latin typeface="Open Sans"/>
              <a:ea typeface="Open Sans"/>
              <a:cs typeface="Calibri"/>
            </a:endParaRPr>
          </a:p>
          <a:p>
            <a:pPr marL="1522730" lvl="2" indent="-456565">
              <a:lnSpc>
                <a:spcPct val="200000"/>
              </a:lnSpc>
            </a:pPr>
            <a:r>
              <a:rPr lang="en-US" sz="1400" b="1" dirty="0">
                <a:latin typeface="Open Sans"/>
                <a:ea typeface="+mn-lt"/>
                <a:cs typeface="+mn-lt"/>
              </a:rPr>
              <a:t>One Action Alert email every two weeks!</a:t>
            </a:r>
          </a:p>
          <a:p>
            <a:pPr marL="456565" indent="-456565">
              <a:lnSpc>
                <a:spcPct val="20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From there, utilize whatever medium you want to disperse that information to your action network. </a:t>
            </a:r>
            <a:endParaRPr lang="en-US" sz="2000" b="1">
              <a:latin typeface="Open Sans"/>
              <a:ea typeface="Open Sans"/>
              <a:cs typeface="Calibri"/>
            </a:endParaRPr>
          </a:p>
          <a:p>
            <a:pPr marL="456565" indent="-456565">
              <a:lnSpc>
                <a:spcPct val="200000"/>
              </a:lnSpc>
            </a:pPr>
            <a:r>
              <a:rPr lang="en-US" sz="2000" b="1" dirty="0">
                <a:latin typeface="Open Sans"/>
                <a:ea typeface="+mn-lt"/>
                <a:cs typeface="+mn-lt"/>
              </a:rPr>
              <a:t>The members contact information of the Action Network stays confidential with whoever is the Action Network manager(s) and/or Group leader(s).</a:t>
            </a:r>
            <a:r>
              <a:rPr lang="en-US" sz="2000" dirty="0">
                <a:latin typeface="Open Sans"/>
                <a:ea typeface="+mn-lt"/>
                <a:cs typeface="+mn-lt"/>
              </a:rPr>
              <a:t> </a:t>
            </a:r>
            <a:endParaRPr lang="en-US" sz="2000" b="1">
              <a:latin typeface="Open Sans"/>
              <a:ea typeface="Open Sans"/>
              <a:cs typeface="Calibri"/>
            </a:endParaRPr>
          </a:p>
          <a:p>
            <a:pPr marL="456565" indent="-456565">
              <a:lnSpc>
                <a:spcPct val="200000"/>
              </a:lnSpc>
            </a:pPr>
            <a:endParaRPr lang="en-US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665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2020 Rebrand Colors">
      <a:dk1>
        <a:srgbClr val="000000"/>
      </a:dk1>
      <a:lt1>
        <a:sysClr val="window" lastClr="FFFFFF"/>
      </a:lt1>
      <a:dk2>
        <a:srgbClr val="E41034"/>
      </a:dk2>
      <a:lt2>
        <a:srgbClr val="F3F0E9"/>
      </a:lt2>
      <a:accent1>
        <a:srgbClr val="45AFD0"/>
      </a:accent1>
      <a:accent2>
        <a:srgbClr val="F0AA19"/>
      </a:accent2>
      <a:accent3>
        <a:srgbClr val="56AB46"/>
      </a:accent3>
      <a:accent4>
        <a:srgbClr val="886BB0"/>
      </a:accent4>
      <a:accent5>
        <a:srgbClr val="C645A4"/>
      </a:accent5>
      <a:accent6>
        <a:srgbClr val="F77024"/>
      </a:accent6>
      <a:hlink>
        <a:srgbClr val="45AFD0"/>
      </a:hlink>
      <a:folHlink>
        <a:srgbClr val="9800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751</Words>
  <Application>Microsoft Office PowerPoint</Application>
  <PresentationFormat>Widescreen</PresentationFormat>
  <Paragraphs>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Open Sans</vt:lpstr>
      <vt:lpstr>Wingdings</vt:lpstr>
      <vt:lpstr>office theme</vt:lpstr>
      <vt:lpstr>Custom Design</vt:lpstr>
      <vt:lpstr>Office Theme</vt:lpstr>
      <vt:lpstr>1_Office Theme</vt:lpstr>
      <vt:lpstr>PowerPoint Presentation</vt:lpstr>
      <vt:lpstr>PowerPoint Presentation</vt:lpstr>
      <vt:lpstr>Welcome to any new advocates, please go ahead and put your name and where you're joining from in the chat!  Action Network Webinar notes</vt:lpstr>
      <vt:lpstr>Agenda</vt:lpstr>
      <vt:lpstr>What are Action Networks?</vt:lpstr>
      <vt:lpstr>Why are they important? </vt:lpstr>
      <vt:lpstr>What does an Action Network manager do? </vt:lpstr>
      <vt:lpstr>PowerPoint Presentation</vt:lpstr>
      <vt:lpstr>The Process of the Action Alerts</vt:lpstr>
      <vt:lpstr>Benefits of utilizing the Action Center on the RESULTS website</vt:lpstr>
      <vt:lpstr>New!  Action Network Infographic</vt:lpstr>
      <vt:lpstr>How are your Action Networks going? </vt:lpstr>
      <vt:lpstr>1st Action Alert of October (#13)</vt:lpstr>
      <vt:lpstr>Letters to the Editor (LTE's) </vt:lpstr>
      <vt:lpstr>Action Network Letter to the Editor Training!   </vt:lpstr>
      <vt:lpstr>Thanks so much for joining!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Leone</dc:creator>
  <cp:lastModifiedBy>Sarah Leone</cp:lastModifiedBy>
  <cp:revision>262</cp:revision>
  <dcterms:created xsi:type="dcterms:W3CDTF">2021-10-18T22:27:31Z</dcterms:created>
  <dcterms:modified xsi:type="dcterms:W3CDTF">2021-10-20T23:50:00Z</dcterms:modified>
</cp:coreProperties>
</file>