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1" r:id="rId2"/>
    <p:sldMasterId id="2147483674" r:id="rId3"/>
    <p:sldMasterId id="2147483648" r:id="rId4"/>
  </p:sldMasterIdLst>
  <p:sldIdLst>
    <p:sldId id="258" r:id="rId5"/>
    <p:sldId id="259" r:id="rId6"/>
    <p:sldId id="257" r:id="rId7"/>
    <p:sldId id="260" r:id="rId8"/>
    <p:sldId id="261" r:id="rId9"/>
    <p:sldId id="267" r:id="rId10"/>
    <p:sldId id="271" r:id="rId11"/>
    <p:sldId id="275" r:id="rId12"/>
    <p:sldId id="272" r:id="rId13"/>
    <p:sldId id="273" r:id="rId14"/>
    <p:sldId id="262" r:id="rId15"/>
    <p:sldId id="270" r:id="rId16"/>
    <p:sldId id="269" r:id="rId17"/>
    <p:sldId id="263" r:id="rId18"/>
    <p:sldId id="264" r:id="rId19"/>
    <p:sldId id="277" r:id="rId20"/>
    <p:sldId id="278"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1698D9-F17D-447E-9FD6-ED36154A1381}" v="686" dt="2021-09-13T16:04:13.167"/>
    <p1510:client id="{840D8C0E-5E87-5EBA-2B97-B2EEA5F1344A}" v="886" dt="2021-09-15T15:29:02.032"/>
    <p1510:client id="{AB548C35-EA05-A75D-2FCC-BDD62FF742BD}" v="251" dt="2021-09-14T17:49:17.9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7" d="100"/>
          <a:sy n="67" d="100"/>
        </p:scale>
        <p:origin x="45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99502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9/15/2021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884745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90334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874681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9/15/2021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466051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9/15/2021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70731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9/15/2021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53159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04970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854001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113612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810053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247054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76588A-5827-4843-A700-508233C9F32B}" type="datetimeFigureOut">
              <a:rPr lang="en-US" smtClean="0"/>
              <a:t>9/15/2021</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791043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9/15/2021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9/15/2021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4.xml"/><Relationship Id="rId1"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9/15/2021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73"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4103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5343072"/>
            <a:ext cx="10972800" cy="1143000"/>
          </a:xfrm>
          <a:prstGeom prst="rect">
            <a:avLst/>
          </a:prstGeom>
        </p:spPr>
        <p:txBody>
          <a:bodyPr vert="horz" lIns="91440" tIns="45720" rIns="91440" bIns="45720" rtlCol="0" anchor="ctr">
            <a:normAutofit/>
          </a:bodyPr>
          <a:lstStyle/>
          <a:p>
            <a:r>
              <a:rPr lang="en-US"/>
              <a:t>Click to edit Master title style</a:t>
            </a:r>
          </a:p>
        </p:txBody>
      </p:sp>
      <p:pic>
        <p:nvPicPr>
          <p:cNvPr id="8" name="Picture 7" descr="Asset 1@4x.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36572" y="991812"/>
            <a:ext cx="3918857" cy="3123469"/>
          </a:xfrm>
          <a:prstGeom prst="rect">
            <a:avLst/>
          </a:prstGeom>
        </p:spPr>
      </p:pic>
    </p:spTree>
    <p:extLst>
      <p:ext uri="{BB962C8B-B14F-4D97-AF65-F5344CB8AC3E}">
        <p14:creationId xmlns:p14="http://schemas.microsoft.com/office/powerpoint/2010/main" val="1247377454"/>
      </p:ext>
    </p:extLst>
  </p:cSld>
  <p:clrMap bg1="lt1" tx1="dk1" bg2="lt2" tx2="dk2" accent1="accent1" accent2="accent2" accent3="accent3" accent4="accent4" accent5="accent5" accent6="accent6" hlink="hlink" folHlink="folHlink"/>
  <p:sldLayoutIdLst>
    <p:sldLayoutId id="2147483669" r:id="rId1"/>
  </p:sldLayoutIdLst>
  <p:txStyles>
    <p:titleStyle>
      <a:lvl1pPr algn="ctr" defTabSz="609585" rtl="0" eaLnBrk="1" latinLnBrk="0" hangingPunct="1">
        <a:spcBef>
          <a:spcPct val="0"/>
        </a:spcBef>
        <a:buNone/>
        <a:defRPr sz="5900" b="1" kern="1200">
          <a:solidFill>
            <a:schemeClr val="bg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300"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00"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700"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700"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700"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700"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700"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9/15/2021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05773456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RESULTS_logo_EN_CMYK_BIG (flat)2_RESULTS_logo_EN_CMYK_BIG.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78255" y="107889"/>
            <a:ext cx="1631504" cy="1309751"/>
          </a:xfrm>
          <a:prstGeom prst="rect">
            <a:avLst/>
          </a:prstGeom>
        </p:spPr>
      </p:pic>
      <p:sp>
        <p:nvSpPr>
          <p:cNvPr id="2" name="Title Placeholder 1"/>
          <p:cNvSpPr>
            <a:spLocks noGrp="1"/>
          </p:cNvSpPr>
          <p:nvPr>
            <p:ph type="title"/>
          </p:nvPr>
        </p:nvSpPr>
        <p:spPr>
          <a:xfrm>
            <a:off x="609601" y="274639"/>
            <a:ext cx="9868655"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6D76588A-5827-4843-A700-508233C9F32B}" type="datetimeFigureOut">
              <a:rPr lang="en-US" smtClean="0"/>
              <a:t>9/15/2021</a:t>
            </a:fld>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307E6868-079E-1649-B8D1-459B42CE4DE3}" type="slidenum">
              <a:rPr lang="en-US" smtClean="0"/>
              <a:t>‹#›</a:t>
            </a:fld>
            <a:endParaRPr lang="en-US"/>
          </a:p>
        </p:txBody>
      </p:sp>
    </p:spTree>
    <p:extLst>
      <p:ext uri="{BB962C8B-B14F-4D97-AF65-F5344CB8AC3E}">
        <p14:creationId xmlns:p14="http://schemas.microsoft.com/office/powerpoint/2010/main" val="3922636308"/>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609585" rtl="0" eaLnBrk="1" latinLnBrk="0" hangingPunct="1">
        <a:spcBef>
          <a:spcPct val="0"/>
        </a:spcBef>
        <a:buNone/>
        <a:defRPr sz="5900"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300" kern="1200">
          <a:solidFill>
            <a:schemeClr val="tx1"/>
          </a:solidFill>
          <a:latin typeface="+mn-lt"/>
          <a:ea typeface="+mn-ea"/>
          <a:cs typeface="+mn-cs"/>
        </a:defRPr>
      </a:lvl1pPr>
      <a:lvl2pPr marL="990575" indent="-380990" algn="l" defTabSz="609585" rtl="0" eaLnBrk="1" latinLnBrk="0" hangingPunct="1">
        <a:spcBef>
          <a:spcPct val="20000"/>
        </a:spcBef>
        <a:buFont typeface="Courier New"/>
        <a:buChar char="o"/>
        <a:defRPr sz="3700" kern="1200">
          <a:solidFill>
            <a:schemeClr val="tx1"/>
          </a:solidFill>
          <a:latin typeface="+mn-lt"/>
          <a:ea typeface="+mn-ea"/>
          <a:cs typeface="+mn-cs"/>
        </a:defRPr>
      </a:lvl2pPr>
      <a:lvl3pPr marL="1523962" indent="-304792" algn="l" defTabSz="609585" rtl="0" eaLnBrk="1" latinLnBrk="0" hangingPunct="1">
        <a:spcBef>
          <a:spcPct val="20000"/>
        </a:spcBef>
        <a:buFont typeface="Wingdings" charset="2"/>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700" kern="1200">
          <a:solidFill>
            <a:schemeClr val="tx1"/>
          </a:solidFill>
          <a:latin typeface="+mn-lt"/>
          <a:ea typeface="+mn-ea"/>
          <a:cs typeface="+mn-cs"/>
        </a:defRPr>
      </a:lvl4pPr>
      <a:lvl5pPr marL="2743131" indent="-304792" algn="l" defTabSz="609585" rtl="0" eaLnBrk="1" latinLnBrk="0" hangingPunct="1">
        <a:spcBef>
          <a:spcPct val="20000"/>
        </a:spcBef>
        <a:buFont typeface="Courier New"/>
        <a:buChar char="o"/>
        <a:defRPr sz="2700"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700"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700"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700"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hyperlink" Target="https://www.votervoice.net/GAC/Admin/Admin.aspx?Screen=issuesummaryreport&amp;IssueId=86269&amp;ArticleID=&amp;StartDate=9%2f14%2f2020+12%3a00%3a00+AM&amp;EndDate=9%2f14%2f2021+11%3a59%3a59+PM&amp;DateRangeChoice=4&amp;campaignName=Long-term+rental+assistance+in+Budget+Reconciliation" TargetMode="External"/><Relationship Id="rId2" Type="http://schemas.openxmlformats.org/officeDocument/2006/relationships/hyperlink" Target="https://groups.google.com/g/actionnetworkcommunity/c/eMp9bbSr9Xk" TargetMode="External"/><Relationship Id="rId1" Type="http://schemas.openxmlformats.org/officeDocument/2006/relationships/slideLayout" Target="../slideLayouts/slideLayout16.xml"/><Relationship Id="rId5" Type="http://schemas.openxmlformats.org/officeDocument/2006/relationships/image" Target="../media/image4.png"/><Relationship Id="rId4" Type="http://schemas.openxmlformats.org/officeDocument/2006/relationships/hyperlink" Target="https://www.votervoice.net/GAC/Admin/Admin.aspx?Screen=issuesummaryreport&amp;IssueId=87023&amp;ArticleID=&amp;StartDate=9%2f14%2f2020+12%3a00%3a00+AM&amp;EndDate=9%2f14%2f2021+11%3a59%3a59+PM&amp;DateRangeChoice=4&amp;campaignName=Media+Action%3a+Global+Vaccine+Acces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votervoice.net/GAC/Admin/Admin.aspx?Screen=issuesummaryreport&amp;IssueId=54037&amp;ArticleID=&amp;StartDate=9%2f14%2f2020+12%3a00%3a00+AM&amp;EndDate=9%2f14%2f2021+11%3a59%3a59+PM&amp;DateRangeChoice=4&amp;campaignName=Tell+Congress%3a+Make+the+CTC+and+EITC+Provisions+Permanent" TargetMode="External"/><Relationship Id="rId2" Type="http://schemas.openxmlformats.org/officeDocument/2006/relationships/hyperlink" Target="https://groups.google.com/g/actionnetworkcommunity/c/BYknhY1k8MA" TargetMode="External"/><Relationship Id="rId1" Type="http://schemas.openxmlformats.org/officeDocument/2006/relationships/slideLayout" Target="../slideLayouts/slideLayout16.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hyperlink" Target="https://default.salsalabs.org/T91d4e522-f937-4ba3-a874-5223e8e2d0bd/5e7c5796-149f-4892-ac4e-23c856eea129" TargetMode="External"/><Relationship Id="rId2" Type="http://schemas.openxmlformats.org/officeDocument/2006/relationships/hyperlink" Target="https://default.salsalabs.org/Tfdc0d745-b90a-46d8-bb2d-9d643dbd6699/5e7c5796-149f-4892-ac4e-23c856eea129" TargetMode="Externa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15CEC6F-775D-124D-9CA4-2E1433027E4B}"/>
              </a:ext>
            </a:extLst>
          </p:cNvPr>
          <p:cNvSpPr txBox="1"/>
          <p:nvPr/>
        </p:nvSpPr>
        <p:spPr>
          <a:xfrm>
            <a:off x="1358730" y="5003910"/>
            <a:ext cx="9474541" cy="1261884"/>
          </a:xfrm>
          <a:prstGeom prst="rect">
            <a:avLst/>
          </a:prstGeom>
          <a:noFill/>
        </p:spPr>
        <p:txBody>
          <a:bodyPr wrap="square" lIns="121920" tIns="60960" rIns="121920" bIns="60960" rtlCol="0" anchor="t">
            <a:spAutoFit/>
          </a:bodyPr>
          <a:lstStyle/>
          <a:p>
            <a:pPr algn="ctr"/>
            <a:r>
              <a:rPr lang="en-US" sz="3700" b="1" dirty="0">
                <a:solidFill>
                  <a:schemeClr val="bg1"/>
                </a:solidFill>
                <a:latin typeface="Open Sans"/>
                <a:ea typeface="Open Sans" panose="020B0606030504020204" pitchFamily="34" charset="0"/>
                <a:cs typeface="Open Sans" panose="020B0606030504020204" pitchFamily="34" charset="0"/>
              </a:rPr>
              <a:t>Action Network Monthly Webinar</a:t>
            </a:r>
          </a:p>
          <a:p>
            <a:pPr algn="ctr"/>
            <a:r>
              <a:rPr lang="en-US" sz="3700" b="1" dirty="0">
                <a:solidFill>
                  <a:schemeClr val="bg1"/>
                </a:solidFill>
                <a:latin typeface="Open Sans"/>
                <a:ea typeface="Open Sans"/>
                <a:cs typeface="Open Sans"/>
              </a:rPr>
              <a:t>September 15th, 2021</a:t>
            </a:r>
          </a:p>
        </p:txBody>
      </p:sp>
    </p:spTree>
    <p:extLst>
      <p:ext uri="{BB962C8B-B14F-4D97-AF65-F5344CB8AC3E}">
        <p14:creationId xmlns:p14="http://schemas.microsoft.com/office/powerpoint/2010/main" val="462109581"/>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68B2F-C0B0-4B49-9822-019EE21BD5CF}"/>
              </a:ext>
            </a:extLst>
          </p:cNvPr>
          <p:cNvSpPr>
            <a:spLocks noGrp="1"/>
          </p:cNvSpPr>
          <p:nvPr>
            <p:ph type="title"/>
          </p:nvPr>
        </p:nvSpPr>
        <p:spPr/>
        <p:txBody>
          <a:bodyPr>
            <a:normAutofit/>
          </a:bodyPr>
          <a:lstStyle/>
          <a:p>
            <a:r>
              <a:rPr lang="en-US" sz="4400" b="1" dirty="0">
                <a:solidFill>
                  <a:srgbClr val="FF0000"/>
                </a:solidFill>
                <a:latin typeface="Open Sans"/>
                <a:ea typeface="Open Sans"/>
                <a:cs typeface="Calibri"/>
              </a:rPr>
              <a:t>The Process of the Action Alerts</a:t>
            </a:r>
            <a:endParaRPr lang="en-US" sz="4400">
              <a:solidFill>
                <a:srgbClr val="FF0000"/>
              </a:solidFill>
              <a:latin typeface="Open Sans"/>
              <a:ea typeface="Open Sans"/>
              <a:cs typeface="Calibri"/>
            </a:endParaRPr>
          </a:p>
        </p:txBody>
      </p:sp>
      <p:sp>
        <p:nvSpPr>
          <p:cNvPr id="3" name="Content Placeholder 2">
            <a:extLst>
              <a:ext uri="{FF2B5EF4-FFF2-40B4-BE49-F238E27FC236}">
                <a16:creationId xmlns:a16="http://schemas.microsoft.com/office/drawing/2014/main" id="{280A0396-342A-4344-A671-3A0B9C48801D}"/>
              </a:ext>
            </a:extLst>
          </p:cNvPr>
          <p:cNvSpPr>
            <a:spLocks noGrp="1"/>
          </p:cNvSpPr>
          <p:nvPr>
            <p:ph idx="1"/>
          </p:nvPr>
        </p:nvSpPr>
        <p:spPr>
          <a:xfrm>
            <a:off x="659081" y="1327069"/>
            <a:ext cx="10972800" cy="5688348"/>
          </a:xfrm>
        </p:spPr>
        <p:txBody>
          <a:bodyPr vert="horz" lIns="91440" tIns="45720" rIns="91440" bIns="45720" rtlCol="0" anchor="t">
            <a:normAutofit/>
          </a:bodyPr>
          <a:lstStyle/>
          <a:p>
            <a:pPr marL="456565" indent="-456565">
              <a:lnSpc>
                <a:spcPct val="200000"/>
              </a:lnSpc>
            </a:pPr>
            <a:r>
              <a:rPr lang="en-US" sz="2000" b="1" dirty="0">
                <a:latin typeface="Open Sans"/>
                <a:ea typeface="+mn-lt"/>
                <a:cs typeface="+mn-lt"/>
              </a:rPr>
              <a:t>The Action Network managers(s) would receive the Action Network alerts from Sarah Leone via email</a:t>
            </a:r>
            <a:endParaRPr lang="en-US" sz="2000" b="1">
              <a:latin typeface="Open Sans"/>
              <a:ea typeface="Open Sans"/>
              <a:cs typeface="Calibri"/>
            </a:endParaRPr>
          </a:p>
          <a:p>
            <a:pPr marL="1522730" lvl="2" indent="-456565">
              <a:lnSpc>
                <a:spcPct val="200000"/>
              </a:lnSpc>
            </a:pPr>
            <a:r>
              <a:rPr lang="en-US" sz="1400" b="1" dirty="0">
                <a:latin typeface="Open Sans"/>
                <a:ea typeface="+mn-lt"/>
                <a:cs typeface="+mn-lt"/>
              </a:rPr>
              <a:t>One Action Alert email every two weeks!</a:t>
            </a:r>
          </a:p>
          <a:p>
            <a:pPr marL="456565" indent="-456565">
              <a:lnSpc>
                <a:spcPct val="200000"/>
              </a:lnSpc>
            </a:pPr>
            <a:r>
              <a:rPr lang="en-US" sz="2000" b="1" dirty="0">
                <a:latin typeface="Open Sans"/>
                <a:ea typeface="+mn-lt"/>
                <a:cs typeface="+mn-lt"/>
              </a:rPr>
              <a:t>From there, utilize whatever medium you want to disperse that information to your action network. </a:t>
            </a:r>
            <a:endParaRPr lang="en-US" sz="2000" b="1">
              <a:latin typeface="Open Sans"/>
              <a:ea typeface="Open Sans"/>
              <a:cs typeface="Calibri"/>
            </a:endParaRPr>
          </a:p>
          <a:p>
            <a:pPr marL="456565" indent="-456565">
              <a:lnSpc>
                <a:spcPct val="200000"/>
              </a:lnSpc>
            </a:pPr>
            <a:r>
              <a:rPr lang="en-US" sz="2000" b="1" dirty="0">
                <a:latin typeface="Open Sans"/>
                <a:ea typeface="+mn-lt"/>
                <a:cs typeface="+mn-lt"/>
              </a:rPr>
              <a:t>The members contact information of the Action Network stays confidential with whoever is the Action Network manager(s) and/or Group leader(s).</a:t>
            </a:r>
            <a:r>
              <a:rPr lang="en-US" sz="2000" dirty="0">
                <a:latin typeface="Open Sans"/>
                <a:ea typeface="+mn-lt"/>
                <a:cs typeface="+mn-lt"/>
              </a:rPr>
              <a:t> </a:t>
            </a:r>
            <a:endParaRPr lang="en-US" sz="2000" b="1">
              <a:latin typeface="Open Sans"/>
              <a:ea typeface="Open Sans"/>
              <a:cs typeface="Calibri"/>
            </a:endParaRPr>
          </a:p>
          <a:p>
            <a:pPr marL="456565" indent="-456565">
              <a:lnSpc>
                <a:spcPct val="200000"/>
              </a:lnSpc>
            </a:pPr>
            <a:endParaRPr lang="en-US" sz="3600" b="1" dirty="0">
              <a:cs typeface="Calibri"/>
            </a:endParaRPr>
          </a:p>
        </p:txBody>
      </p:sp>
    </p:spTree>
    <p:extLst>
      <p:ext uri="{BB962C8B-B14F-4D97-AF65-F5344CB8AC3E}">
        <p14:creationId xmlns:p14="http://schemas.microsoft.com/office/powerpoint/2010/main" val="2106656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2C22A-0000-4E91-BFFE-B0AF072A053C}"/>
              </a:ext>
            </a:extLst>
          </p:cNvPr>
          <p:cNvSpPr>
            <a:spLocks noGrp="1"/>
          </p:cNvSpPr>
          <p:nvPr>
            <p:ph type="title"/>
          </p:nvPr>
        </p:nvSpPr>
        <p:spPr>
          <a:xfrm>
            <a:off x="-119743" y="-200932"/>
            <a:ext cx="10972800" cy="1924277"/>
          </a:xfrm>
        </p:spPr>
        <p:txBody>
          <a:bodyPr>
            <a:normAutofit/>
          </a:bodyPr>
          <a:lstStyle/>
          <a:p>
            <a:pPr algn="ctr"/>
            <a:r>
              <a:rPr lang="en-US" sz="3600" b="1">
                <a:solidFill>
                  <a:srgbClr val="FF0000"/>
                </a:solidFill>
                <a:latin typeface="Open Sans"/>
                <a:ea typeface="Open Sans"/>
                <a:cs typeface="Calibri Light"/>
              </a:rPr>
              <a:t>Benefits of utilizing the Action Center on the RESULTS website</a:t>
            </a:r>
            <a:endParaRPr lang="en-US" sz="3600" b="1">
              <a:solidFill>
                <a:srgbClr val="FF0000"/>
              </a:solidFill>
              <a:latin typeface="Open Sans"/>
              <a:ea typeface="Open Sans"/>
              <a:cs typeface="Open Sans"/>
            </a:endParaRPr>
          </a:p>
        </p:txBody>
      </p:sp>
      <p:sp>
        <p:nvSpPr>
          <p:cNvPr id="3" name="Content Placeholder 2">
            <a:extLst>
              <a:ext uri="{FF2B5EF4-FFF2-40B4-BE49-F238E27FC236}">
                <a16:creationId xmlns:a16="http://schemas.microsoft.com/office/drawing/2014/main" id="{009D599E-5D82-4364-89B2-8566D1EAB2EF}"/>
              </a:ext>
            </a:extLst>
          </p:cNvPr>
          <p:cNvSpPr>
            <a:spLocks noGrp="1"/>
          </p:cNvSpPr>
          <p:nvPr>
            <p:ph sz="half" idx="1"/>
          </p:nvPr>
        </p:nvSpPr>
        <p:spPr>
          <a:xfrm>
            <a:off x="1059874" y="1522804"/>
            <a:ext cx="11234054" cy="5331052"/>
          </a:xfrm>
        </p:spPr>
        <p:txBody>
          <a:bodyPr vert="horz" lIns="91440" tIns="45720" rIns="91440" bIns="45720" rtlCol="0" anchor="t">
            <a:noAutofit/>
          </a:bodyPr>
          <a:lstStyle/>
          <a:p>
            <a:pPr>
              <a:lnSpc>
                <a:spcPct val="200000"/>
              </a:lnSpc>
            </a:pPr>
            <a:r>
              <a:rPr lang="en-US" sz="2400" b="1" dirty="0">
                <a:latin typeface="Open Sans"/>
                <a:ea typeface="Open Sans"/>
                <a:cs typeface="Calibri"/>
              </a:rPr>
              <a:t>Members can check their online actions</a:t>
            </a:r>
            <a:endParaRPr lang="en-US" sz="2400" b="1">
              <a:cs typeface="Calibri"/>
            </a:endParaRPr>
          </a:p>
          <a:p>
            <a:pPr>
              <a:lnSpc>
                <a:spcPct val="200000"/>
              </a:lnSpc>
            </a:pPr>
            <a:r>
              <a:rPr lang="en-US" sz="2400" b="1" dirty="0">
                <a:latin typeface="Open Sans"/>
                <a:ea typeface="Open Sans"/>
                <a:cs typeface="Calibri"/>
              </a:rPr>
              <a:t>We can see when they've taken action, which we can then relay to you all</a:t>
            </a:r>
          </a:p>
          <a:p>
            <a:pPr>
              <a:lnSpc>
                <a:spcPct val="200000"/>
              </a:lnSpc>
            </a:pPr>
            <a:r>
              <a:rPr lang="en-US" sz="2400" b="1" dirty="0">
                <a:latin typeface="Open Sans"/>
                <a:ea typeface="Open Sans"/>
                <a:cs typeface="Calibri"/>
              </a:rPr>
              <a:t>They can include a personalized message </a:t>
            </a:r>
          </a:p>
          <a:p>
            <a:pPr>
              <a:lnSpc>
                <a:spcPct val="200000"/>
              </a:lnSpc>
            </a:pPr>
            <a:r>
              <a:rPr lang="en-US" sz="2400" b="1" dirty="0">
                <a:latin typeface="Open Sans"/>
                <a:ea typeface="Open Sans"/>
                <a:cs typeface="Calibri"/>
              </a:rPr>
              <a:t>The message will go directly to the correct email address for either their Member of Congress and/or the Newspaper (if it's an LTE)</a:t>
            </a:r>
          </a:p>
          <a:p>
            <a:endParaRPr lang="en-US" sz="2000" dirty="0">
              <a:cs typeface="Calibri"/>
            </a:endParaRPr>
          </a:p>
          <a:p>
            <a:endParaRPr lang="en-US" dirty="0">
              <a:cs typeface="Calibri"/>
            </a:endParaRPr>
          </a:p>
        </p:txBody>
      </p:sp>
      <p:pic>
        <p:nvPicPr>
          <p:cNvPr id="6" name="Picture 5" descr="A picture containing logo&#10;&#10;Description automatically generated">
            <a:extLst>
              <a:ext uri="{FF2B5EF4-FFF2-40B4-BE49-F238E27FC236}">
                <a16:creationId xmlns:a16="http://schemas.microsoft.com/office/drawing/2014/main" id="{E3162398-55DC-4285-875A-5505DB32E0D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57687" y="209160"/>
            <a:ext cx="1151439" cy="925676"/>
          </a:xfrm>
          <a:prstGeom prst="rect">
            <a:avLst/>
          </a:prstGeom>
        </p:spPr>
      </p:pic>
    </p:spTree>
    <p:extLst>
      <p:ext uri="{BB962C8B-B14F-4D97-AF65-F5344CB8AC3E}">
        <p14:creationId xmlns:p14="http://schemas.microsoft.com/office/powerpoint/2010/main" val="10112370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754C4-6559-4012-99FB-F530992110A1}"/>
              </a:ext>
            </a:extLst>
          </p:cNvPr>
          <p:cNvSpPr>
            <a:spLocks noGrp="1"/>
          </p:cNvSpPr>
          <p:nvPr>
            <p:ph type="title"/>
          </p:nvPr>
        </p:nvSpPr>
        <p:spPr>
          <a:xfrm>
            <a:off x="762000" y="-102961"/>
            <a:ext cx="10515600" cy="1325563"/>
          </a:xfrm>
        </p:spPr>
        <p:txBody>
          <a:bodyPr/>
          <a:lstStyle/>
          <a:p>
            <a:pPr algn="ctr"/>
            <a:r>
              <a:rPr lang="en-US" b="1" dirty="0">
                <a:solidFill>
                  <a:srgbClr val="FF0000"/>
                </a:solidFill>
                <a:latin typeface="Open Sans"/>
                <a:ea typeface="Open Sans"/>
                <a:cs typeface="Calibri Light"/>
              </a:rPr>
              <a:t>Action Alert #10 Review</a:t>
            </a:r>
            <a:endParaRPr lang="en-US" b="1" dirty="0">
              <a:solidFill>
                <a:srgbClr val="FF0000"/>
              </a:solidFill>
              <a:latin typeface="Open Sans"/>
              <a:ea typeface="Open Sans"/>
              <a:cs typeface="Open Sans"/>
            </a:endParaRPr>
          </a:p>
        </p:txBody>
      </p:sp>
      <p:sp>
        <p:nvSpPr>
          <p:cNvPr id="3" name="Content Placeholder 2">
            <a:extLst>
              <a:ext uri="{FF2B5EF4-FFF2-40B4-BE49-F238E27FC236}">
                <a16:creationId xmlns:a16="http://schemas.microsoft.com/office/drawing/2014/main" id="{E8FB99BC-3E76-484C-9912-50EC21B0265B}"/>
              </a:ext>
            </a:extLst>
          </p:cNvPr>
          <p:cNvSpPr>
            <a:spLocks noGrp="1"/>
          </p:cNvSpPr>
          <p:nvPr>
            <p:ph sz="half" idx="1"/>
          </p:nvPr>
        </p:nvSpPr>
        <p:spPr>
          <a:xfrm>
            <a:off x="446315" y="1216025"/>
            <a:ext cx="11408227" cy="5537880"/>
          </a:xfrm>
        </p:spPr>
        <p:txBody>
          <a:bodyPr vert="horz" lIns="91440" tIns="45720" rIns="91440" bIns="45720" rtlCol="0" anchor="t">
            <a:normAutofit/>
          </a:bodyPr>
          <a:lstStyle/>
          <a:p>
            <a:endParaRPr lang="en-US" b="1" dirty="0">
              <a:latin typeface="Open Sans"/>
              <a:ea typeface="Open Sans"/>
              <a:cs typeface="Calibri"/>
            </a:endParaRPr>
          </a:p>
          <a:p>
            <a:pPr marL="0" indent="0">
              <a:buNone/>
            </a:pPr>
            <a:r>
              <a:rPr lang="en-US" b="1" dirty="0">
                <a:latin typeface="Open Sans"/>
                <a:ea typeface="Open Sans"/>
                <a:cs typeface="Calibri"/>
                <a:hlinkClick r:id="rId2"/>
              </a:rPr>
              <a:t>Regular Alert</a:t>
            </a:r>
            <a:r>
              <a:rPr lang="en-US" b="1" dirty="0">
                <a:latin typeface="Open Sans"/>
                <a:ea typeface="Open Sans"/>
                <a:cs typeface="Calibri"/>
              </a:rPr>
              <a:t>:</a:t>
            </a:r>
          </a:p>
          <a:p>
            <a:pPr marL="0" indent="0">
              <a:buNone/>
            </a:pPr>
            <a:endParaRPr lang="en-US" b="1" dirty="0">
              <a:latin typeface="Open Sans"/>
              <a:ea typeface="Open Sans"/>
              <a:cs typeface="Calibri"/>
            </a:endParaRPr>
          </a:p>
          <a:p>
            <a:pPr lvl="1"/>
            <a:r>
              <a:rPr lang="en-US" b="1" dirty="0">
                <a:latin typeface="Open Sans"/>
                <a:ea typeface="Open Sans"/>
                <a:cs typeface="Calibri"/>
                <a:hlinkClick r:id="rId3"/>
              </a:rPr>
              <a:t>Long-Term Rental Assistance $90B</a:t>
            </a:r>
            <a:r>
              <a:rPr lang="en-US" b="1" dirty="0">
                <a:latin typeface="Open Sans"/>
                <a:ea typeface="Open Sans"/>
                <a:cs typeface="Calibri"/>
              </a:rPr>
              <a:t> </a:t>
            </a:r>
          </a:p>
          <a:p>
            <a:endParaRPr lang="en-US" b="1" dirty="0">
              <a:latin typeface="Open Sans"/>
              <a:ea typeface="Open Sans"/>
              <a:cs typeface="Calibri"/>
            </a:endParaRPr>
          </a:p>
          <a:p>
            <a:r>
              <a:rPr lang="en-US" b="1" dirty="0">
                <a:latin typeface="Open Sans"/>
                <a:ea typeface="Open Sans"/>
                <a:cs typeface="Calibri"/>
                <a:hlinkClick r:id="rId2"/>
              </a:rPr>
              <a:t>LTE Alert</a:t>
            </a:r>
            <a:r>
              <a:rPr lang="en-US" b="1" dirty="0">
                <a:latin typeface="Open Sans"/>
                <a:ea typeface="Open Sans"/>
                <a:cs typeface="Calibri"/>
              </a:rPr>
              <a:t>:</a:t>
            </a:r>
          </a:p>
          <a:p>
            <a:pPr marL="0" indent="0">
              <a:buNone/>
            </a:pPr>
            <a:endParaRPr lang="en-US" b="1" dirty="0">
              <a:latin typeface="Open Sans"/>
              <a:ea typeface="Open Sans"/>
              <a:cs typeface="Calibri"/>
            </a:endParaRPr>
          </a:p>
          <a:p>
            <a:pPr lvl="1"/>
            <a:r>
              <a:rPr lang="en-US" b="1" dirty="0">
                <a:latin typeface="Open Sans"/>
                <a:ea typeface="Open Sans"/>
                <a:cs typeface="Calibri"/>
                <a:hlinkClick r:id="rId4"/>
              </a:rPr>
              <a:t>Media Action: Global Vaccine Access Priority</a:t>
            </a:r>
            <a:r>
              <a:rPr lang="en-US" b="1" dirty="0">
                <a:latin typeface="Open Sans"/>
                <a:ea typeface="Open Sans"/>
                <a:cs typeface="Calibri"/>
              </a:rPr>
              <a:t> </a:t>
            </a:r>
          </a:p>
        </p:txBody>
      </p:sp>
      <p:pic>
        <p:nvPicPr>
          <p:cNvPr id="6" name="Picture 5" descr="A picture containing logo&#10;&#10;Description automatically generated">
            <a:extLst>
              <a:ext uri="{FF2B5EF4-FFF2-40B4-BE49-F238E27FC236}">
                <a16:creationId xmlns:a16="http://schemas.microsoft.com/office/drawing/2014/main" id="{9D80133F-2BAA-45FE-8606-4BA11E08BEF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44773" y="209160"/>
            <a:ext cx="1064353" cy="827705"/>
          </a:xfrm>
          <a:prstGeom prst="rect">
            <a:avLst/>
          </a:prstGeom>
        </p:spPr>
      </p:pic>
    </p:spTree>
    <p:extLst>
      <p:ext uri="{BB962C8B-B14F-4D97-AF65-F5344CB8AC3E}">
        <p14:creationId xmlns:p14="http://schemas.microsoft.com/office/powerpoint/2010/main" val="1527053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6F3EA-F688-489B-86BE-8D1DC4857773}"/>
              </a:ext>
            </a:extLst>
          </p:cNvPr>
          <p:cNvSpPr>
            <a:spLocks noGrp="1"/>
          </p:cNvSpPr>
          <p:nvPr>
            <p:ph type="title"/>
          </p:nvPr>
        </p:nvSpPr>
        <p:spPr>
          <a:xfrm>
            <a:off x="914400" y="-4989"/>
            <a:ext cx="10515600" cy="1325563"/>
          </a:xfrm>
        </p:spPr>
        <p:txBody>
          <a:bodyPr/>
          <a:lstStyle/>
          <a:p>
            <a:pPr algn="ctr"/>
            <a:r>
              <a:rPr lang="en-US" b="1" dirty="0">
                <a:solidFill>
                  <a:srgbClr val="FF0000"/>
                </a:solidFill>
                <a:latin typeface="Open Sans"/>
                <a:ea typeface="Open Sans"/>
                <a:cs typeface="Calibri Light"/>
              </a:rPr>
              <a:t>Action Alert #11 Review</a:t>
            </a:r>
            <a:endParaRPr lang="en-US" b="1" dirty="0">
              <a:solidFill>
                <a:srgbClr val="FF0000"/>
              </a:solidFill>
              <a:latin typeface="Open Sans"/>
              <a:ea typeface="Open Sans"/>
              <a:cs typeface="Open Sans"/>
            </a:endParaRPr>
          </a:p>
        </p:txBody>
      </p:sp>
      <p:sp>
        <p:nvSpPr>
          <p:cNvPr id="3" name="Content Placeholder 2">
            <a:extLst>
              <a:ext uri="{FF2B5EF4-FFF2-40B4-BE49-F238E27FC236}">
                <a16:creationId xmlns:a16="http://schemas.microsoft.com/office/drawing/2014/main" id="{7AEAB68E-0E35-4053-9FCC-0C458D0574B3}"/>
              </a:ext>
            </a:extLst>
          </p:cNvPr>
          <p:cNvSpPr>
            <a:spLocks noGrp="1"/>
          </p:cNvSpPr>
          <p:nvPr>
            <p:ph sz="half" idx="1"/>
          </p:nvPr>
        </p:nvSpPr>
        <p:spPr>
          <a:xfrm>
            <a:off x="838200" y="1825625"/>
            <a:ext cx="10961914" cy="4634366"/>
          </a:xfrm>
        </p:spPr>
        <p:txBody>
          <a:bodyPr vert="horz" lIns="91440" tIns="45720" rIns="91440" bIns="45720" rtlCol="0" anchor="t">
            <a:normAutofit/>
          </a:bodyPr>
          <a:lstStyle/>
          <a:p>
            <a:r>
              <a:rPr lang="en-US" b="1" dirty="0">
                <a:latin typeface="Open Sans"/>
                <a:ea typeface="Open Sans"/>
                <a:cs typeface="Calibri"/>
                <a:hlinkClick r:id="rId2"/>
              </a:rPr>
              <a:t>Regular Alert</a:t>
            </a:r>
            <a:endParaRPr lang="en-US" b="1" dirty="0">
              <a:latin typeface="Open Sans"/>
              <a:ea typeface="Open Sans"/>
              <a:cs typeface="Calibri"/>
            </a:endParaRPr>
          </a:p>
          <a:p>
            <a:pPr marL="0" indent="0">
              <a:buNone/>
            </a:pPr>
            <a:endParaRPr lang="en-US" b="1" dirty="0">
              <a:latin typeface="Open Sans"/>
              <a:ea typeface="Open Sans"/>
              <a:cs typeface="Calibri"/>
            </a:endParaRPr>
          </a:p>
          <a:p>
            <a:pPr lvl="1"/>
            <a:r>
              <a:rPr lang="en-US" b="1" dirty="0">
                <a:latin typeface="Open Sans"/>
                <a:ea typeface="Open Sans"/>
                <a:cs typeface="Calibri"/>
                <a:hlinkClick r:id="rId3"/>
              </a:rPr>
              <a:t>Tax Credits Permanent Alert</a:t>
            </a:r>
            <a:r>
              <a:rPr lang="en-US" b="1" dirty="0">
                <a:latin typeface="Open Sans"/>
                <a:ea typeface="Open Sans"/>
                <a:cs typeface="Calibri"/>
              </a:rPr>
              <a:t> </a:t>
            </a:r>
            <a:endParaRPr lang="en-US" b="1">
              <a:latin typeface="Open Sans"/>
              <a:ea typeface="Open Sans"/>
              <a:cs typeface="Calibri"/>
            </a:endParaRPr>
          </a:p>
        </p:txBody>
      </p:sp>
      <p:pic>
        <p:nvPicPr>
          <p:cNvPr id="6" name="Picture 5" descr="A picture containing logo&#10;&#10;Description automatically generated">
            <a:extLst>
              <a:ext uri="{FF2B5EF4-FFF2-40B4-BE49-F238E27FC236}">
                <a16:creationId xmlns:a16="http://schemas.microsoft.com/office/drawing/2014/main" id="{F01E28E8-197D-4D0E-B81A-A88A970A64E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44773" y="209160"/>
            <a:ext cx="1064353" cy="827705"/>
          </a:xfrm>
          <a:prstGeom prst="rect">
            <a:avLst/>
          </a:prstGeom>
        </p:spPr>
      </p:pic>
    </p:spTree>
    <p:extLst>
      <p:ext uri="{BB962C8B-B14F-4D97-AF65-F5344CB8AC3E}">
        <p14:creationId xmlns:p14="http://schemas.microsoft.com/office/powerpoint/2010/main" val="4234660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63751-80AB-4E39-BA5A-CDC790CE21BF}"/>
              </a:ext>
            </a:extLst>
          </p:cNvPr>
          <p:cNvSpPr>
            <a:spLocks noGrp="1"/>
          </p:cNvSpPr>
          <p:nvPr>
            <p:ph type="title"/>
          </p:nvPr>
        </p:nvSpPr>
        <p:spPr>
          <a:xfrm>
            <a:off x="881743" y="82096"/>
            <a:ext cx="10515600" cy="1325563"/>
          </a:xfrm>
        </p:spPr>
        <p:txBody>
          <a:bodyPr/>
          <a:lstStyle/>
          <a:p>
            <a:pPr algn="ctr"/>
            <a:r>
              <a:rPr lang="en-US" b="1" dirty="0">
                <a:solidFill>
                  <a:srgbClr val="FF0000"/>
                </a:solidFill>
                <a:latin typeface="Open Sans"/>
                <a:ea typeface="Open Sans"/>
                <a:cs typeface="Calibri Light"/>
              </a:rPr>
              <a:t>Letters to the Editor (LTE's) </a:t>
            </a:r>
            <a:endParaRPr lang="en-US" b="1" dirty="0">
              <a:solidFill>
                <a:srgbClr val="FF0000"/>
              </a:solidFill>
              <a:latin typeface="Open Sans"/>
              <a:ea typeface="Open Sans"/>
              <a:cs typeface="Open Sans"/>
            </a:endParaRPr>
          </a:p>
        </p:txBody>
      </p:sp>
      <p:sp>
        <p:nvSpPr>
          <p:cNvPr id="3" name="Content Placeholder 2">
            <a:extLst>
              <a:ext uri="{FF2B5EF4-FFF2-40B4-BE49-F238E27FC236}">
                <a16:creationId xmlns:a16="http://schemas.microsoft.com/office/drawing/2014/main" id="{5C057B29-5ED6-4ACE-87B8-083EA8790795}"/>
              </a:ext>
            </a:extLst>
          </p:cNvPr>
          <p:cNvSpPr>
            <a:spLocks noGrp="1"/>
          </p:cNvSpPr>
          <p:nvPr>
            <p:ph idx="1"/>
          </p:nvPr>
        </p:nvSpPr>
        <p:spPr>
          <a:xfrm>
            <a:off x="174172" y="1607911"/>
            <a:ext cx="11691256" cy="5113338"/>
          </a:xfrm>
        </p:spPr>
        <p:txBody>
          <a:bodyPr vert="horz" lIns="91440" tIns="45720" rIns="91440" bIns="45720" rtlCol="0" anchor="t">
            <a:noAutofit/>
          </a:bodyPr>
          <a:lstStyle/>
          <a:p>
            <a:pPr>
              <a:lnSpc>
                <a:spcPct val="150000"/>
              </a:lnSpc>
            </a:pPr>
            <a:r>
              <a:rPr lang="en-US" sz="1800" b="1" dirty="0">
                <a:latin typeface="Open Sans"/>
                <a:ea typeface="Open Sans"/>
                <a:cs typeface="Open Sans"/>
              </a:rPr>
              <a:t>As part of being a Action Network member, they've agreed to not only contact their member of Congress, but also to write LTE's (some have specified just online actions, make sure to follow)</a:t>
            </a:r>
            <a:endParaRPr lang="en-US" sz="1800" b="1" dirty="0">
              <a:latin typeface="Open Sans"/>
              <a:ea typeface="Open Sans"/>
              <a:cs typeface="Calibri" panose="020F0502020204030204"/>
            </a:endParaRPr>
          </a:p>
          <a:p>
            <a:pPr>
              <a:lnSpc>
                <a:spcPct val="150000"/>
              </a:lnSpc>
            </a:pPr>
            <a:r>
              <a:rPr lang="en-US" sz="1800" b="1" dirty="0">
                <a:latin typeface="Open Sans"/>
                <a:ea typeface="Open Sans"/>
                <a:cs typeface="Open Sans"/>
              </a:rPr>
              <a:t>Our next Action Alert will be a media alert, which is exciting! </a:t>
            </a:r>
            <a:endParaRPr lang="en-US" sz="1800" b="1" dirty="0">
              <a:latin typeface="Open Sans"/>
              <a:ea typeface="Open Sans"/>
              <a:cs typeface="Calibri"/>
            </a:endParaRPr>
          </a:p>
          <a:p>
            <a:pPr>
              <a:lnSpc>
                <a:spcPct val="150000"/>
              </a:lnSpc>
            </a:pPr>
            <a:r>
              <a:rPr lang="en-US" sz="1800" b="1" dirty="0">
                <a:latin typeface="Open Sans"/>
                <a:ea typeface="Open Sans"/>
                <a:cs typeface="Open Sans"/>
              </a:rPr>
              <a:t>While we encourage your members to personalize their letter, they can hit send these first few times as they get used to this new form of advocacy</a:t>
            </a:r>
            <a:endParaRPr lang="en-US" sz="1800" b="1" dirty="0">
              <a:latin typeface="Open Sans"/>
              <a:ea typeface="Open Sans"/>
              <a:cs typeface="Calibri"/>
            </a:endParaRPr>
          </a:p>
          <a:p>
            <a:pPr>
              <a:lnSpc>
                <a:spcPct val="150000"/>
              </a:lnSpc>
            </a:pPr>
            <a:r>
              <a:rPr lang="en-US" sz="1800" b="1" dirty="0">
                <a:latin typeface="Open Sans"/>
                <a:ea typeface="Open Sans"/>
                <a:cs typeface="Calibri"/>
              </a:rPr>
              <a:t>I would recommend doing some personalized outreach to your most ACTIVE members who have been sending alerts every week and asking them to personalize their letter, I can create a template that you can personalize, if this would be helpful!</a:t>
            </a:r>
          </a:p>
          <a:p>
            <a:pPr>
              <a:lnSpc>
                <a:spcPct val="150000"/>
              </a:lnSpc>
            </a:pPr>
            <a:r>
              <a:rPr lang="en-US" sz="1800" b="1" dirty="0">
                <a:latin typeface="Open Sans"/>
                <a:ea typeface="Open Sans"/>
                <a:cs typeface="Calibri"/>
              </a:rPr>
              <a:t>Since July 15th, there has been an decrease in children who have previously gone hungry, because of the Child Tax Credit monthly payments, and this may affect some of your members. </a:t>
            </a:r>
          </a:p>
          <a:p>
            <a:pPr lvl="1">
              <a:lnSpc>
                <a:spcPct val="150000"/>
              </a:lnSpc>
            </a:pPr>
            <a:endParaRPr lang="en-US" dirty="0">
              <a:latin typeface="Open Sans"/>
              <a:ea typeface="Open Sans"/>
              <a:cs typeface="Open Sans"/>
            </a:endParaRPr>
          </a:p>
          <a:p>
            <a:pPr lvl="1">
              <a:lnSpc>
                <a:spcPct val="150000"/>
              </a:lnSpc>
            </a:pPr>
            <a:endParaRPr lang="en-US" dirty="0">
              <a:latin typeface="Open Sans"/>
              <a:ea typeface="Open Sans"/>
              <a:cs typeface="Open Sans"/>
            </a:endParaRPr>
          </a:p>
        </p:txBody>
      </p:sp>
      <p:pic>
        <p:nvPicPr>
          <p:cNvPr id="5" name="Picture 4" descr="A picture containing logo&#10;&#10;Description automatically generated">
            <a:extLst>
              <a:ext uri="{FF2B5EF4-FFF2-40B4-BE49-F238E27FC236}">
                <a16:creationId xmlns:a16="http://schemas.microsoft.com/office/drawing/2014/main" id="{C59803DD-E517-4190-8C80-26A7122C6A2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44773" y="209160"/>
            <a:ext cx="1064353" cy="827705"/>
          </a:xfrm>
          <a:prstGeom prst="rect">
            <a:avLst/>
          </a:prstGeom>
        </p:spPr>
      </p:pic>
    </p:spTree>
    <p:extLst>
      <p:ext uri="{BB962C8B-B14F-4D97-AF65-F5344CB8AC3E}">
        <p14:creationId xmlns:p14="http://schemas.microsoft.com/office/powerpoint/2010/main" val="4294938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arn(inVertical)">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wipe(down)">
                                      <p:cBhvr>
                                        <p:cTn id="3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9E93A-721A-46EF-803B-C49EF3BD2D50}"/>
              </a:ext>
            </a:extLst>
          </p:cNvPr>
          <p:cNvSpPr>
            <a:spLocks noGrp="1"/>
          </p:cNvSpPr>
          <p:nvPr>
            <p:ph type="title"/>
          </p:nvPr>
        </p:nvSpPr>
        <p:spPr>
          <a:xfrm>
            <a:off x="914400" y="-102961"/>
            <a:ext cx="10515600" cy="1325563"/>
          </a:xfrm>
        </p:spPr>
        <p:txBody>
          <a:bodyPr/>
          <a:lstStyle/>
          <a:p>
            <a:pPr algn="ctr"/>
            <a:r>
              <a:rPr lang="en-US" b="1" dirty="0">
                <a:solidFill>
                  <a:srgbClr val="FF0000"/>
                </a:solidFill>
                <a:latin typeface="Open Sans"/>
                <a:ea typeface="Open Sans"/>
                <a:cs typeface="Calibri Light"/>
              </a:rPr>
              <a:t>LTE's continued</a:t>
            </a:r>
            <a:endParaRPr lang="en-US" b="1" dirty="0">
              <a:solidFill>
                <a:srgbClr val="FF0000"/>
              </a:solidFill>
              <a:latin typeface="Open Sans"/>
              <a:ea typeface="Open Sans"/>
              <a:cs typeface="Open Sans"/>
            </a:endParaRPr>
          </a:p>
        </p:txBody>
      </p:sp>
      <p:sp>
        <p:nvSpPr>
          <p:cNvPr id="3" name="Content Placeholder 2">
            <a:extLst>
              <a:ext uri="{FF2B5EF4-FFF2-40B4-BE49-F238E27FC236}">
                <a16:creationId xmlns:a16="http://schemas.microsoft.com/office/drawing/2014/main" id="{CC79C080-3863-4B63-8A4B-A3FB68D5AAE4}"/>
              </a:ext>
            </a:extLst>
          </p:cNvPr>
          <p:cNvSpPr>
            <a:spLocks noGrp="1"/>
          </p:cNvSpPr>
          <p:nvPr>
            <p:ph idx="1"/>
          </p:nvPr>
        </p:nvSpPr>
        <p:spPr>
          <a:xfrm>
            <a:off x="43543" y="1335768"/>
            <a:ext cx="11985171" cy="5418137"/>
          </a:xfrm>
        </p:spPr>
        <p:txBody>
          <a:bodyPr vert="horz" lIns="91440" tIns="45720" rIns="91440" bIns="45720" rtlCol="0" anchor="t">
            <a:normAutofit fontScale="92500" lnSpcReduction="20000"/>
          </a:bodyPr>
          <a:lstStyle/>
          <a:p>
            <a:pPr lvl="1">
              <a:lnSpc>
                <a:spcPct val="150000"/>
              </a:lnSpc>
            </a:pPr>
            <a:r>
              <a:rPr lang="en-US" b="1" dirty="0">
                <a:latin typeface="Open Sans"/>
                <a:ea typeface="Open Sans"/>
                <a:cs typeface="Calibri"/>
              </a:rPr>
              <a:t>As managers, you would do some local research from newspapers in your area to provide "hooks" for your members to use</a:t>
            </a:r>
            <a:endParaRPr lang="en-US" dirty="0">
              <a:cs typeface="Calibri" panose="020F0502020204030204"/>
            </a:endParaRPr>
          </a:p>
          <a:p>
            <a:pPr lvl="2">
              <a:lnSpc>
                <a:spcPct val="150000"/>
              </a:lnSpc>
            </a:pPr>
            <a:r>
              <a:rPr lang="en-US" b="1" dirty="0">
                <a:latin typeface="Open Sans"/>
                <a:ea typeface="Open Sans"/>
                <a:cs typeface="Calibri"/>
              </a:rPr>
              <a:t>This would help them grow their confidence with writing one</a:t>
            </a:r>
            <a:endParaRPr lang="en-US" dirty="0">
              <a:latin typeface="Calibri"/>
              <a:ea typeface="Open Sans"/>
              <a:cs typeface="Calibri"/>
            </a:endParaRPr>
          </a:p>
          <a:p>
            <a:pPr lvl="2">
              <a:lnSpc>
                <a:spcPct val="150000"/>
              </a:lnSpc>
            </a:pPr>
            <a:r>
              <a:rPr lang="en-US" b="1" dirty="0">
                <a:latin typeface="Open Sans"/>
                <a:ea typeface="Open Sans"/>
                <a:cs typeface="Calibri"/>
              </a:rPr>
              <a:t>We would have a </a:t>
            </a:r>
            <a:r>
              <a:rPr lang="en-US" b="1" dirty="0">
                <a:latin typeface="Open Sans"/>
                <a:ea typeface="+mn-lt"/>
                <a:cs typeface="+mn-lt"/>
              </a:rPr>
              <a:t>1-minute option hit send, 5-minute option hit send, 10-minute option hit send (personalize LTE and include hook)</a:t>
            </a:r>
          </a:p>
          <a:p>
            <a:pPr marL="457200" lvl="1" indent="0">
              <a:lnSpc>
                <a:spcPct val="150000"/>
              </a:lnSpc>
              <a:buNone/>
            </a:pPr>
            <a:endParaRPr lang="en-US" b="1" dirty="0">
              <a:latin typeface="Open Sans"/>
              <a:ea typeface="Open Sans"/>
              <a:cs typeface="Calibri"/>
            </a:endParaRPr>
          </a:p>
          <a:p>
            <a:pPr lvl="1">
              <a:lnSpc>
                <a:spcPct val="150000"/>
              </a:lnSpc>
            </a:pPr>
            <a:r>
              <a:rPr lang="en-US" b="1" dirty="0">
                <a:latin typeface="Open Sans"/>
                <a:ea typeface="Open Sans"/>
                <a:cs typeface="Calibri"/>
              </a:rPr>
              <a:t>Thoughts on having an October LTE webinar that you can invite your members to and RESULTS staff will run? </a:t>
            </a:r>
          </a:p>
          <a:p>
            <a:pPr lvl="2">
              <a:lnSpc>
                <a:spcPct val="150000"/>
              </a:lnSpc>
            </a:pPr>
            <a:r>
              <a:rPr lang="en-US" b="1" dirty="0">
                <a:latin typeface="Open Sans"/>
                <a:ea typeface="Open Sans"/>
                <a:cs typeface="Calibri"/>
              </a:rPr>
              <a:t>Even if we get one person that shows up, that's a success!</a:t>
            </a:r>
          </a:p>
          <a:p>
            <a:pPr lvl="2">
              <a:lnSpc>
                <a:spcPct val="150000"/>
              </a:lnSpc>
            </a:pPr>
            <a:r>
              <a:rPr lang="en-US" b="1" dirty="0">
                <a:latin typeface="Open Sans"/>
                <a:ea typeface="Open Sans"/>
                <a:cs typeface="Calibri"/>
              </a:rPr>
              <a:t>If no one shows up, we can review other ways to teach your members to personalize their media!</a:t>
            </a:r>
          </a:p>
          <a:p>
            <a:pPr lvl="2">
              <a:lnSpc>
                <a:spcPct val="150000"/>
              </a:lnSpc>
            </a:pPr>
            <a:r>
              <a:rPr lang="en-US" b="1" dirty="0">
                <a:latin typeface="Open Sans"/>
                <a:ea typeface="Open Sans"/>
                <a:cs typeface="Calibri"/>
              </a:rPr>
              <a:t>I will create an email invitation</a:t>
            </a:r>
          </a:p>
          <a:p>
            <a:pPr marL="457200" lvl="1" indent="0">
              <a:buNone/>
            </a:pPr>
            <a:endParaRPr lang="en-US" b="1" dirty="0">
              <a:latin typeface="Open Sans"/>
              <a:ea typeface="Open Sans"/>
              <a:cs typeface="Calibri"/>
            </a:endParaRPr>
          </a:p>
          <a:p>
            <a:pPr marL="457200" lvl="1" indent="0">
              <a:buNone/>
            </a:pPr>
            <a:endParaRPr lang="en-US" dirty="0">
              <a:latin typeface="Calibri"/>
              <a:ea typeface="Open Sans"/>
              <a:cs typeface="Calibri"/>
            </a:endParaRPr>
          </a:p>
        </p:txBody>
      </p:sp>
      <p:pic>
        <p:nvPicPr>
          <p:cNvPr id="6" name="Picture 5" descr="A picture containing logo&#10;&#10;Description automatically generated">
            <a:extLst>
              <a:ext uri="{FF2B5EF4-FFF2-40B4-BE49-F238E27FC236}">
                <a16:creationId xmlns:a16="http://schemas.microsoft.com/office/drawing/2014/main" id="{977AB3DE-0C75-4274-A6BD-B06FF87105D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44773" y="209160"/>
            <a:ext cx="1064353" cy="827705"/>
          </a:xfrm>
          <a:prstGeom prst="rect">
            <a:avLst/>
          </a:prstGeom>
        </p:spPr>
      </p:pic>
    </p:spTree>
    <p:extLst>
      <p:ext uri="{BB962C8B-B14F-4D97-AF65-F5344CB8AC3E}">
        <p14:creationId xmlns:p14="http://schemas.microsoft.com/office/powerpoint/2010/main" val="35410385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2000"/>
                                        <p:tgtEl>
                                          <p:spTgt spid="3">
                                            <p:txEl>
                                              <p:pRg st="5" end="5"/>
                                            </p:txEl>
                                          </p:spTgt>
                                        </p:tgtEl>
                                      </p:cBhvr>
                                    </p:animEffect>
                                    <p:anim calcmode="lin" valueType="num">
                                      <p:cBhvr>
                                        <p:cTn id="27"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28"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down)">
                                      <p:cBhvr>
                                        <p:cTn id="33" dur="580">
                                          <p:stCondLst>
                                            <p:cond delay="0"/>
                                          </p:stCondLst>
                                        </p:cTn>
                                        <p:tgtEl>
                                          <p:spTgt spid="3">
                                            <p:txEl>
                                              <p:pRg st="6" end="6"/>
                                            </p:txEl>
                                          </p:spTgt>
                                        </p:tgtEl>
                                      </p:cBhvr>
                                    </p:animEffect>
                                    <p:anim calcmode="lin" valueType="num">
                                      <p:cBhvr>
                                        <p:cTn id="3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6" end="6"/>
                                            </p:txEl>
                                          </p:spTgt>
                                        </p:tgtEl>
                                      </p:cBhvr>
                                      <p:to x="100000" y="60000"/>
                                    </p:animScale>
                                    <p:animScale>
                                      <p:cBhvr>
                                        <p:cTn id="40" dur="166" decel="50000">
                                          <p:stCondLst>
                                            <p:cond delay="676"/>
                                          </p:stCondLst>
                                        </p:cTn>
                                        <p:tgtEl>
                                          <p:spTgt spid="3">
                                            <p:txEl>
                                              <p:pRg st="6" end="6"/>
                                            </p:txEl>
                                          </p:spTgt>
                                        </p:tgtEl>
                                      </p:cBhvr>
                                      <p:to x="100000" y="100000"/>
                                    </p:animScale>
                                    <p:animScale>
                                      <p:cBhvr>
                                        <p:cTn id="41" dur="26">
                                          <p:stCondLst>
                                            <p:cond delay="1312"/>
                                          </p:stCondLst>
                                        </p:cTn>
                                        <p:tgtEl>
                                          <p:spTgt spid="3">
                                            <p:txEl>
                                              <p:pRg st="6" end="6"/>
                                            </p:txEl>
                                          </p:spTgt>
                                        </p:tgtEl>
                                      </p:cBhvr>
                                      <p:to x="100000" y="80000"/>
                                    </p:animScale>
                                    <p:animScale>
                                      <p:cBhvr>
                                        <p:cTn id="42" dur="166" decel="50000">
                                          <p:stCondLst>
                                            <p:cond delay="1338"/>
                                          </p:stCondLst>
                                        </p:cTn>
                                        <p:tgtEl>
                                          <p:spTgt spid="3">
                                            <p:txEl>
                                              <p:pRg st="6" end="6"/>
                                            </p:txEl>
                                          </p:spTgt>
                                        </p:tgtEl>
                                      </p:cBhvr>
                                      <p:to x="100000" y="100000"/>
                                    </p:animScale>
                                    <p:animScale>
                                      <p:cBhvr>
                                        <p:cTn id="43" dur="26">
                                          <p:stCondLst>
                                            <p:cond delay="1642"/>
                                          </p:stCondLst>
                                        </p:cTn>
                                        <p:tgtEl>
                                          <p:spTgt spid="3">
                                            <p:txEl>
                                              <p:pRg st="6" end="6"/>
                                            </p:txEl>
                                          </p:spTgt>
                                        </p:tgtEl>
                                      </p:cBhvr>
                                      <p:to x="100000" y="90000"/>
                                    </p:animScale>
                                    <p:animScale>
                                      <p:cBhvr>
                                        <p:cTn id="44" dur="166" decel="50000">
                                          <p:stCondLst>
                                            <p:cond delay="1668"/>
                                          </p:stCondLst>
                                        </p:cTn>
                                        <p:tgtEl>
                                          <p:spTgt spid="3">
                                            <p:txEl>
                                              <p:pRg st="6" end="6"/>
                                            </p:txEl>
                                          </p:spTgt>
                                        </p:tgtEl>
                                      </p:cBhvr>
                                      <p:to x="100000" y="100000"/>
                                    </p:animScale>
                                    <p:animScale>
                                      <p:cBhvr>
                                        <p:cTn id="45" dur="26">
                                          <p:stCondLst>
                                            <p:cond delay="1808"/>
                                          </p:stCondLst>
                                        </p:cTn>
                                        <p:tgtEl>
                                          <p:spTgt spid="3">
                                            <p:txEl>
                                              <p:pRg st="6" end="6"/>
                                            </p:txEl>
                                          </p:spTgt>
                                        </p:tgtEl>
                                      </p:cBhvr>
                                      <p:to x="100000" y="95000"/>
                                    </p:animScale>
                                    <p:animScale>
                                      <p:cBhvr>
                                        <p:cTn id="46" dur="166" decel="50000">
                                          <p:stCondLst>
                                            <p:cond delay="1834"/>
                                          </p:stCondLst>
                                        </p:cTn>
                                        <p:tgtEl>
                                          <p:spTgt spid="3">
                                            <p:txEl>
                                              <p:pRg st="6" end="6"/>
                                            </p:txEl>
                                          </p:spTgt>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Effect transition="in" filter="wipe(down)">
                                      <p:cBhvr>
                                        <p:cTn id="51" dur="580">
                                          <p:stCondLst>
                                            <p:cond delay="0"/>
                                          </p:stCondLst>
                                        </p:cTn>
                                        <p:tgtEl>
                                          <p:spTgt spid="3">
                                            <p:txEl>
                                              <p:pRg st="7" end="7"/>
                                            </p:txEl>
                                          </p:spTgt>
                                        </p:tgtEl>
                                      </p:cBhvr>
                                    </p:animEffect>
                                    <p:anim calcmode="lin" valueType="num">
                                      <p:cBhvr>
                                        <p:cTn id="52"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3">
                                            <p:txEl>
                                              <p:pRg st="7" end="7"/>
                                            </p:txEl>
                                          </p:spTgt>
                                        </p:tgtEl>
                                      </p:cBhvr>
                                      <p:to x="100000" y="60000"/>
                                    </p:animScale>
                                    <p:animScale>
                                      <p:cBhvr>
                                        <p:cTn id="58" dur="166" decel="50000">
                                          <p:stCondLst>
                                            <p:cond delay="676"/>
                                          </p:stCondLst>
                                        </p:cTn>
                                        <p:tgtEl>
                                          <p:spTgt spid="3">
                                            <p:txEl>
                                              <p:pRg st="7" end="7"/>
                                            </p:txEl>
                                          </p:spTgt>
                                        </p:tgtEl>
                                      </p:cBhvr>
                                      <p:to x="100000" y="100000"/>
                                    </p:animScale>
                                    <p:animScale>
                                      <p:cBhvr>
                                        <p:cTn id="59" dur="26">
                                          <p:stCondLst>
                                            <p:cond delay="1312"/>
                                          </p:stCondLst>
                                        </p:cTn>
                                        <p:tgtEl>
                                          <p:spTgt spid="3">
                                            <p:txEl>
                                              <p:pRg st="7" end="7"/>
                                            </p:txEl>
                                          </p:spTgt>
                                        </p:tgtEl>
                                      </p:cBhvr>
                                      <p:to x="100000" y="80000"/>
                                    </p:animScale>
                                    <p:animScale>
                                      <p:cBhvr>
                                        <p:cTn id="60" dur="166" decel="50000">
                                          <p:stCondLst>
                                            <p:cond delay="1338"/>
                                          </p:stCondLst>
                                        </p:cTn>
                                        <p:tgtEl>
                                          <p:spTgt spid="3">
                                            <p:txEl>
                                              <p:pRg st="7" end="7"/>
                                            </p:txEl>
                                          </p:spTgt>
                                        </p:tgtEl>
                                      </p:cBhvr>
                                      <p:to x="100000" y="100000"/>
                                    </p:animScale>
                                    <p:animScale>
                                      <p:cBhvr>
                                        <p:cTn id="61" dur="26">
                                          <p:stCondLst>
                                            <p:cond delay="1642"/>
                                          </p:stCondLst>
                                        </p:cTn>
                                        <p:tgtEl>
                                          <p:spTgt spid="3">
                                            <p:txEl>
                                              <p:pRg st="7" end="7"/>
                                            </p:txEl>
                                          </p:spTgt>
                                        </p:tgtEl>
                                      </p:cBhvr>
                                      <p:to x="100000" y="90000"/>
                                    </p:animScale>
                                    <p:animScale>
                                      <p:cBhvr>
                                        <p:cTn id="62" dur="166" decel="50000">
                                          <p:stCondLst>
                                            <p:cond delay="1668"/>
                                          </p:stCondLst>
                                        </p:cTn>
                                        <p:tgtEl>
                                          <p:spTgt spid="3">
                                            <p:txEl>
                                              <p:pRg st="7" end="7"/>
                                            </p:txEl>
                                          </p:spTgt>
                                        </p:tgtEl>
                                      </p:cBhvr>
                                      <p:to x="100000" y="100000"/>
                                    </p:animScale>
                                    <p:animScale>
                                      <p:cBhvr>
                                        <p:cTn id="63" dur="26">
                                          <p:stCondLst>
                                            <p:cond delay="1808"/>
                                          </p:stCondLst>
                                        </p:cTn>
                                        <p:tgtEl>
                                          <p:spTgt spid="3">
                                            <p:txEl>
                                              <p:pRg st="7" end="7"/>
                                            </p:txEl>
                                          </p:spTgt>
                                        </p:tgtEl>
                                      </p:cBhvr>
                                      <p:to x="100000" y="95000"/>
                                    </p:animScale>
                                    <p:animScale>
                                      <p:cBhvr>
                                        <p:cTn id="64"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BD95D-36F1-4499-A383-4E1C6DA0B279}"/>
              </a:ext>
            </a:extLst>
          </p:cNvPr>
          <p:cNvSpPr>
            <a:spLocks noGrp="1"/>
          </p:cNvSpPr>
          <p:nvPr>
            <p:ph type="title"/>
          </p:nvPr>
        </p:nvSpPr>
        <p:spPr/>
        <p:txBody>
          <a:bodyPr/>
          <a:lstStyle/>
          <a:p>
            <a:pPr algn="ctr"/>
            <a:r>
              <a:rPr lang="en-US" b="1" dirty="0">
                <a:solidFill>
                  <a:srgbClr val="FF0000"/>
                </a:solidFill>
                <a:latin typeface="Open Sans"/>
                <a:ea typeface="Open Sans"/>
                <a:cs typeface="Calibri Light"/>
              </a:rPr>
              <a:t>Homework for Managers!</a:t>
            </a:r>
          </a:p>
        </p:txBody>
      </p:sp>
      <p:sp>
        <p:nvSpPr>
          <p:cNvPr id="3" name="Content Placeholder 2">
            <a:extLst>
              <a:ext uri="{FF2B5EF4-FFF2-40B4-BE49-F238E27FC236}">
                <a16:creationId xmlns:a16="http://schemas.microsoft.com/office/drawing/2014/main" id="{74E47331-F871-4FB3-B74A-D7CEBDB11719}"/>
              </a:ext>
            </a:extLst>
          </p:cNvPr>
          <p:cNvSpPr>
            <a:spLocks noGrp="1"/>
          </p:cNvSpPr>
          <p:nvPr>
            <p:ph idx="1"/>
          </p:nvPr>
        </p:nvSpPr>
        <p:spPr/>
        <p:txBody>
          <a:bodyPr vert="horz" lIns="91440" tIns="45720" rIns="91440" bIns="45720" rtlCol="0" anchor="t">
            <a:normAutofit fontScale="92500" lnSpcReduction="20000"/>
          </a:bodyPr>
          <a:lstStyle/>
          <a:p>
            <a:pPr>
              <a:lnSpc>
                <a:spcPct val="150000"/>
              </a:lnSpc>
              <a:buFont typeface="Wingdings" panose="020B0604020202020204" pitchFamily="34" charset="0"/>
              <a:buChar char="ü"/>
            </a:pPr>
            <a:r>
              <a:rPr lang="en-US" b="1" dirty="0">
                <a:latin typeface="Open Sans"/>
                <a:ea typeface="Open Sans"/>
                <a:cs typeface="Calibri"/>
              </a:rPr>
              <a:t> </a:t>
            </a:r>
            <a:r>
              <a:rPr lang="en-US" b="1" dirty="0">
                <a:solidFill>
                  <a:srgbClr val="FF0000"/>
                </a:solidFill>
                <a:latin typeface="Open Sans"/>
                <a:ea typeface="Open Sans"/>
                <a:cs typeface="Calibri"/>
              </a:rPr>
              <a:t>Identify your most ACTIVE Action Network members!</a:t>
            </a:r>
            <a:endParaRPr lang="en-US" dirty="0">
              <a:solidFill>
                <a:srgbClr val="FF0000"/>
              </a:solidFill>
              <a:cs typeface="Calibri" panose="020F0502020204030204"/>
            </a:endParaRPr>
          </a:p>
          <a:p>
            <a:pPr lvl="1">
              <a:lnSpc>
                <a:spcPct val="150000"/>
              </a:lnSpc>
            </a:pPr>
            <a:r>
              <a:rPr lang="en-US" b="1" dirty="0">
                <a:latin typeface="Open Sans"/>
                <a:ea typeface="Open Sans"/>
                <a:cs typeface="Calibri"/>
              </a:rPr>
              <a:t>They have taken an action (phone calls, online action alerts, written LTE's)</a:t>
            </a:r>
          </a:p>
          <a:p>
            <a:pPr>
              <a:lnSpc>
                <a:spcPct val="150000"/>
              </a:lnSpc>
              <a:buFont typeface="Wingdings" panose="020B0604020202020204" pitchFamily="34" charset="0"/>
              <a:buChar char="ü"/>
            </a:pPr>
            <a:r>
              <a:rPr lang="en-US" b="1" dirty="0">
                <a:latin typeface="Open Sans"/>
                <a:ea typeface="Open Sans"/>
                <a:cs typeface="Calibri"/>
              </a:rPr>
              <a:t> </a:t>
            </a:r>
            <a:r>
              <a:rPr lang="en-US" b="1" dirty="0">
                <a:solidFill>
                  <a:srgbClr val="FF0000"/>
                </a:solidFill>
                <a:latin typeface="Open Sans"/>
                <a:ea typeface="Open Sans"/>
                <a:cs typeface="Calibri"/>
              </a:rPr>
              <a:t>Use the email invitation template to invite them to our Webinar in October </a:t>
            </a:r>
            <a:r>
              <a:rPr lang="en-US" b="1" dirty="0">
                <a:solidFill>
                  <a:srgbClr val="FF0000"/>
                </a:solidFill>
                <a:latin typeface="Open Sans"/>
                <a:ea typeface="+mn-lt"/>
                <a:cs typeface="+mn-lt"/>
              </a:rPr>
              <a:t>(Sarah will email out before the end of the week)</a:t>
            </a:r>
            <a:r>
              <a:rPr lang="en-US" b="1" dirty="0">
                <a:solidFill>
                  <a:srgbClr val="FF0000"/>
                </a:solidFill>
                <a:latin typeface="Open Sans"/>
                <a:ea typeface="Open Sans"/>
                <a:cs typeface="Calibri"/>
              </a:rPr>
              <a:t>!</a:t>
            </a:r>
          </a:p>
          <a:p>
            <a:pPr lvl="1">
              <a:lnSpc>
                <a:spcPct val="150000"/>
              </a:lnSpc>
            </a:pPr>
            <a:r>
              <a:rPr lang="en-US" b="1" dirty="0">
                <a:latin typeface="Open Sans"/>
                <a:ea typeface="Open Sans"/>
                <a:cs typeface="Calibri"/>
              </a:rPr>
              <a:t>Will determine date based off RESULTS events calendar, feel free to send me dates/times that work for you as well </a:t>
            </a:r>
          </a:p>
          <a:p>
            <a:pPr marL="457200" lvl="1" indent="0">
              <a:lnSpc>
                <a:spcPct val="150000"/>
              </a:lnSpc>
              <a:buNone/>
            </a:pPr>
            <a:endParaRPr lang="en-US" b="1" dirty="0">
              <a:latin typeface="Open Sans"/>
              <a:ea typeface="Open Sans"/>
              <a:cs typeface="Calibri"/>
            </a:endParaRPr>
          </a:p>
          <a:p>
            <a:pPr marL="0" indent="0">
              <a:buNone/>
            </a:pPr>
            <a:endParaRPr lang="en-US" dirty="0">
              <a:cs typeface="Calibri"/>
            </a:endParaRPr>
          </a:p>
          <a:p>
            <a:endParaRPr lang="en-US" dirty="0">
              <a:cs typeface="Calibri"/>
            </a:endParaRPr>
          </a:p>
        </p:txBody>
      </p:sp>
      <p:pic>
        <p:nvPicPr>
          <p:cNvPr id="5" name="Picture 4" descr="A picture containing logo&#10;&#10;Description automatically generated">
            <a:extLst>
              <a:ext uri="{FF2B5EF4-FFF2-40B4-BE49-F238E27FC236}">
                <a16:creationId xmlns:a16="http://schemas.microsoft.com/office/drawing/2014/main" id="{7D62E168-0DD5-438F-8B37-02747EE3BDE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44773" y="209160"/>
            <a:ext cx="1064353" cy="827705"/>
          </a:xfrm>
          <a:prstGeom prst="rect">
            <a:avLst/>
          </a:prstGeom>
        </p:spPr>
      </p:pic>
    </p:spTree>
    <p:extLst>
      <p:ext uri="{BB962C8B-B14F-4D97-AF65-F5344CB8AC3E}">
        <p14:creationId xmlns:p14="http://schemas.microsoft.com/office/powerpoint/2010/main" val="1493534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AEA95-3D0A-4E91-9A1F-6CED34CCA7D4}"/>
              </a:ext>
            </a:extLst>
          </p:cNvPr>
          <p:cNvSpPr>
            <a:spLocks noGrp="1"/>
          </p:cNvSpPr>
          <p:nvPr>
            <p:ph type="title"/>
          </p:nvPr>
        </p:nvSpPr>
        <p:spPr/>
        <p:txBody>
          <a:bodyPr/>
          <a:lstStyle/>
          <a:p>
            <a:pPr algn="ctr"/>
            <a:r>
              <a:rPr lang="en-US" b="1" dirty="0">
                <a:solidFill>
                  <a:srgbClr val="FF0000"/>
                </a:solidFill>
                <a:latin typeface="Open Sans"/>
                <a:ea typeface="Open Sans"/>
                <a:cs typeface="Open Sans"/>
              </a:rPr>
              <a:t>Upcoming Action Network dates</a:t>
            </a:r>
            <a:endParaRPr lang="en-US" b="1" dirty="0">
              <a:solidFill>
                <a:srgbClr val="FF0000"/>
              </a:solidFill>
              <a:cs typeface="Calibri Light" panose="020F0302020204030204"/>
            </a:endParaRPr>
          </a:p>
        </p:txBody>
      </p:sp>
      <p:sp>
        <p:nvSpPr>
          <p:cNvPr id="3" name="Content Placeholder 2">
            <a:extLst>
              <a:ext uri="{FF2B5EF4-FFF2-40B4-BE49-F238E27FC236}">
                <a16:creationId xmlns:a16="http://schemas.microsoft.com/office/drawing/2014/main" id="{6089742F-68B3-4505-B77C-96595AD70E55}"/>
              </a:ext>
            </a:extLst>
          </p:cNvPr>
          <p:cNvSpPr>
            <a:spLocks noGrp="1"/>
          </p:cNvSpPr>
          <p:nvPr>
            <p:ph idx="1"/>
          </p:nvPr>
        </p:nvSpPr>
        <p:spPr/>
        <p:txBody>
          <a:bodyPr vert="horz" lIns="91440" tIns="45720" rIns="91440" bIns="45720" rtlCol="0" anchor="t">
            <a:normAutofit/>
          </a:bodyPr>
          <a:lstStyle/>
          <a:p>
            <a:pPr>
              <a:lnSpc>
                <a:spcPct val="200000"/>
              </a:lnSpc>
            </a:pPr>
            <a:r>
              <a:rPr lang="en-US" b="1" dirty="0">
                <a:latin typeface="Open Sans"/>
                <a:ea typeface="Open Sans"/>
                <a:cs typeface="Calibri"/>
              </a:rPr>
              <a:t>Next Action Alert (2nd of September) #12 will be next week September 22nd </a:t>
            </a:r>
            <a:endParaRPr lang="en-US" b="1">
              <a:cs typeface="Calibri"/>
            </a:endParaRPr>
          </a:p>
          <a:p>
            <a:pPr>
              <a:lnSpc>
                <a:spcPct val="200000"/>
              </a:lnSpc>
            </a:pPr>
            <a:r>
              <a:rPr lang="en-US" b="1" dirty="0">
                <a:latin typeface="Open Sans"/>
                <a:ea typeface="Open Sans"/>
                <a:cs typeface="Calibri"/>
              </a:rPr>
              <a:t>Next Action Network Monthly Webinars will be on October 20th, at 12:30 pm ET and then again at 8 pm ET</a:t>
            </a:r>
          </a:p>
          <a:p>
            <a:pPr marL="0" indent="0">
              <a:lnSpc>
                <a:spcPct val="200000"/>
              </a:lnSpc>
              <a:buNone/>
            </a:pPr>
            <a:endParaRPr lang="en-US" b="1" dirty="0">
              <a:latin typeface="Open Sans"/>
              <a:ea typeface="Open Sans"/>
              <a:cs typeface="Calibri"/>
            </a:endParaRPr>
          </a:p>
          <a:p>
            <a:endParaRPr lang="en-US" b="1" dirty="0">
              <a:latin typeface="Open Sans"/>
              <a:ea typeface="Open Sans"/>
              <a:cs typeface="Calibri"/>
            </a:endParaRPr>
          </a:p>
          <a:p>
            <a:endParaRPr lang="en-US" dirty="0">
              <a:cs typeface="Calibri"/>
            </a:endParaRPr>
          </a:p>
        </p:txBody>
      </p:sp>
      <p:pic>
        <p:nvPicPr>
          <p:cNvPr id="5" name="Picture 4" descr="A picture containing logo&#10;&#10;Description automatically generated">
            <a:extLst>
              <a:ext uri="{FF2B5EF4-FFF2-40B4-BE49-F238E27FC236}">
                <a16:creationId xmlns:a16="http://schemas.microsoft.com/office/drawing/2014/main" id="{891A332D-937E-4EB5-8595-19DF2E402B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44773" y="209160"/>
            <a:ext cx="1064353" cy="827705"/>
          </a:xfrm>
          <a:prstGeom prst="rect">
            <a:avLst/>
          </a:prstGeom>
        </p:spPr>
      </p:pic>
    </p:spTree>
    <p:extLst>
      <p:ext uri="{BB962C8B-B14F-4D97-AF65-F5344CB8AC3E}">
        <p14:creationId xmlns:p14="http://schemas.microsoft.com/office/powerpoint/2010/main" val="2622016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0E659-EAD1-46F3-BD54-1DC78121EEB1}"/>
              </a:ext>
            </a:extLst>
          </p:cNvPr>
          <p:cNvSpPr>
            <a:spLocks noGrp="1"/>
          </p:cNvSpPr>
          <p:nvPr>
            <p:ph type="title"/>
          </p:nvPr>
        </p:nvSpPr>
        <p:spPr>
          <a:xfrm>
            <a:off x="669966" y="58346"/>
            <a:ext cx="10515600" cy="1325563"/>
          </a:xfrm>
        </p:spPr>
        <p:txBody>
          <a:bodyPr/>
          <a:lstStyle/>
          <a:p>
            <a:pPr algn="ctr"/>
            <a:r>
              <a:rPr lang="en-US" b="1" dirty="0">
                <a:solidFill>
                  <a:srgbClr val="FF0000"/>
                </a:solidFill>
                <a:latin typeface="Open Sans"/>
                <a:ea typeface="Open Sans"/>
                <a:cs typeface="Open Sans"/>
              </a:rPr>
              <a:t>Leadership Opportunities!</a:t>
            </a:r>
            <a:endParaRPr lang="en-US" b="1" dirty="0">
              <a:solidFill>
                <a:srgbClr val="FF0000"/>
              </a:solidFill>
              <a:cs typeface="Calibri Light" panose="020F0302020204030204"/>
            </a:endParaRPr>
          </a:p>
        </p:txBody>
      </p:sp>
      <p:sp>
        <p:nvSpPr>
          <p:cNvPr id="3" name="Content Placeholder 2">
            <a:extLst>
              <a:ext uri="{FF2B5EF4-FFF2-40B4-BE49-F238E27FC236}">
                <a16:creationId xmlns:a16="http://schemas.microsoft.com/office/drawing/2014/main" id="{5DDDAD78-B6BF-4554-872C-46C845601725}"/>
              </a:ext>
            </a:extLst>
          </p:cNvPr>
          <p:cNvSpPr>
            <a:spLocks noGrp="1"/>
          </p:cNvSpPr>
          <p:nvPr>
            <p:ph idx="1"/>
          </p:nvPr>
        </p:nvSpPr>
        <p:spPr>
          <a:xfrm>
            <a:off x="838200" y="1293663"/>
            <a:ext cx="10515600" cy="5357752"/>
          </a:xfrm>
        </p:spPr>
        <p:txBody>
          <a:bodyPr vert="horz" lIns="91440" tIns="45720" rIns="91440" bIns="45720" rtlCol="0" anchor="t">
            <a:normAutofit/>
          </a:bodyPr>
          <a:lstStyle/>
          <a:p>
            <a:pPr>
              <a:lnSpc>
                <a:spcPct val="200000"/>
              </a:lnSpc>
            </a:pPr>
            <a:r>
              <a:rPr lang="en-US" b="1" dirty="0">
                <a:ea typeface="+mn-lt"/>
                <a:cs typeface="+mn-lt"/>
              </a:rPr>
              <a:t>Tuesday, September 21: Motivational Interviewing training (session 1), 9:00 pm ET. </a:t>
            </a:r>
            <a:r>
              <a:rPr lang="en-US" dirty="0">
                <a:ea typeface="+mn-lt"/>
                <a:cs typeface="+mn-lt"/>
                <a:hlinkClick r:id="rId2"/>
              </a:rPr>
              <a:t>Register here</a:t>
            </a:r>
            <a:r>
              <a:rPr lang="en-US" dirty="0">
                <a:ea typeface="+mn-lt"/>
                <a:cs typeface="+mn-lt"/>
              </a:rPr>
              <a:t>. Registration ends one hour prior to the webinar.</a:t>
            </a:r>
            <a:endParaRPr lang="en-US" dirty="0">
              <a:cs typeface="Calibri" panose="020F0502020204030204"/>
            </a:endParaRPr>
          </a:p>
          <a:p>
            <a:pPr>
              <a:lnSpc>
                <a:spcPct val="200000"/>
              </a:lnSpc>
            </a:pPr>
            <a:r>
              <a:rPr lang="en-US" b="1" dirty="0">
                <a:ea typeface="+mn-lt"/>
                <a:cs typeface="+mn-lt"/>
              </a:rPr>
              <a:t>Tuesday, September 28: Discovering Yourself as a Leader workshop, 8:30 pm ET.</a:t>
            </a:r>
            <a:r>
              <a:rPr lang="en-US" dirty="0">
                <a:ea typeface="+mn-lt"/>
                <a:cs typeface="+mn-lt"/>
              </a:rPr>
              <a:t> </a:t>
            </a:r>
            <a:r>
              <a:rPr lang="en-US" dirty="0">
                <a:ea typeface="+mn-lt"/>
                <a:cs typeface="+mn-lt"/>
                <a:hlinkClick r:id="rId3"/>
              </a:rPr>
              <a:t>Register here</a:t>
            </a:r>
            <a:r>
              <a:rPr lang="en-US" dirty="0">
                <a:ea typeface="+mn-lt"/>
                <a:cs typeface="+mn-lt"/>
              </a:rPr>
              <a:t>. Registration ends one hour prior to the webinar.</a:t>
            </a:r>
            <a:endParaRPr lang="en-US" dirty="0">
              <a:cs typeface="Calibri"/>
            </a:endParaRPr>
          </a:p>
          <a:p>
            <a:pPr>
              <a:lnSpc>
                <a:spcPct val="200000"/>
              </a:lnSpc>
            </a:pPr>
            <a:endParaRPr lang="en-US" dirty="0">
              <a:cs typeface="Calibri"/>
            </a:endParaRPr>
          </a:p>
          <a:p>
            <a:endParaRPr lang="en-US" dirty="0">
              <a:cs typeface="Calibri"/>
            </a:endParaRPr>
          </a:p>
        </p:txBody>
      </p:sp>
      <p:pic>
        <p:nvPicPr>
          <p:cNvPr id="5" name="Picture 4" descr="A picture containing logo&#10;&#10;Description automatically generated">
            <a:extLst>
              <a:ext uri="{FF2B5EF4-FFF2-40B4-BE49-F238E27FC236}">
                <a16:creationId xmlns:a16="http://schemas.microsoft.com/office/drawing/2014/main" id="{7D421A58-515D-48AD-B128-38CDCC77008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44773" y="209160"/>
            <a:ext cx="1064353" cy="827705"/>
          </a:xfrm>
          <a:prstGeom prst="rect">
            <a:avLst/>
          </a:prstGeom>
        </p:spPr>
      </p:pic>
    </p:spTree>
    <p:extLst>
      <p:ext uri="{BB962C8B-B14F-4D97-AF65-F5344CB8AC3E}">
        <p14:creationId xmlns:p14="http://schemas.microsoft.com/office/powerpoint/2010/main" val="141273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3" descr="Text, timeline&#10;&#10;Description automatically generated">
            <a:extLst>
              <a:ext uri="{FF2B5EF4-FFF2-40B4-BE49-F238E27FC236}">
                <a16:creationId xmlns:a16="http://schemas.microsoft.com/office/drawing/2014/main" id="{23B230F6-FC51-4BCA-8271-4631D175F3A1}"/>
              </a:ext>
            </a:extLst>
          </p:cNvPr>
          <p:cNvPicPr>
            <a:picLocks noGrp="1" noChangeAspect="1"/>
          </p:cNvPicPr>
          <p:nvPr>
            <p:ph idx="1"/>
          </p:nvPr>
        </p:nvPicPr>
        <p:blipFill>
          <a:blip r:embed="rId2"/>
          <a:stretch>
            <a:fillRect/>
          </a:stretch>
        </p:blipFill>
        <p:spPr>
          <a:xfrm>
            <a:off x="17025" y="-4802"/>
            <a:ext cx="12178746" cy="6856230"/>
          </a:xfrm>
          <a:prstGeom prst="rect">
            <a:avLst/>
          </a:prstGeom>
        </p:spPr>
      </p:pic>
    </p:spTree>
    <p:extLst>
      <p:ext uri="{BB962C8B-B14F-4D97-AF65-F5344CB8AC3E}">
        <p14:creationId xmlns:p14="http://schemas.microsoft.com/office/powerpoint/2010/main" val="22636913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E9AE4-5D51-4B60-BFE4-66507BF7E08C}"/>
              </a:ext>
            </a:extLst>
          </p:cNvPr>
          <p:cNvSpPr>
            <a:spLocks noGrp="1"/>
          </p:cNvSpPr>
          <p:nvPr>
            <p:ph type="title"/>
          </p:nvPr>
        </p:nvSpPr>
        <p:spPr>
          <a:xfrm>
            <a:off x="838200" y="-70304"/>
            <a:ext cx="10515600" cy="1325563"/>
          </a:xfrm>
        </p:spPr>
        <p:txBody>
          <a:bodyPr/>
          <a:lstStyle/>
          <a:p>
            <a:pPr algn="ctr"/>
            <a:r>
              <a:rPr lang="en-US" b="1" dirty="0">
                <a:solidFill>
                  <a:srgbClr val="FF0000"/>
                </a:solidFill>
                <a:latin typeface="Open Sans"/>
                <a:ea typeface="Open Sans"/>
                <a:cs typeface="Open Sans"/>
              </a:rPr>
              <a:t>Agenda</a:t>
            </a:r>
            <a:endParaRPr lang="en-US" b="1" dirty="0">
              <a:solidFill>
                <a:srgbClr val="FF0000"/>
              </a:solidFill>
              <a:cs typeface="Calibri Light" panose="020F0302020204030204"/>
            </a:endParaRPr>
          </a:p>
        </p:txBody>
      </p:sp>
      <p:sp>
        <p:nvSpPr>
          <p:cNvPr id="3" name="Content Placeholder 2">
            <a:extLst>
              <a:ext uri="{FF2B5EF4-FFF2-40B4-BE49-F238E27FC236}">
                <a16:creationId xmlns:a16="http://schemas.microsoft.com/office/drawing/2014/main" id="{C5B95347-271B-4FDB-A0D4-ACD64BC5840C}"/>
              </a:ext>
            </a:extLst>
          </p:cNvPr>
          <p:cNvSpPr>
            <a:spLocks noGrp="1"/>
          </p:cNvSpPr>
          <p:nvPr>
            <p:ph idx="1"/>
          </p:nvPr>
        </p:nvSpPr>
        <p:spPr>
          <a:xfrm>
            <a:off x="541317" y="1088365"/>
            <a:ext cx="11941628" cy="5526994"/>
          </a:xfrm>
        </p:spPr>
        <p:txBody>
          <a:bodyPr vert="horz" lIns="91440" tIns="45720" rIns="91440" bIns="45720" rtlCol="0" anchor="t">
            <a:noAutofit/>
          </a:bodyPr>
          <a:lstStyle/>
          <a:p>
            <a:pPr marL="514350" indent="-514350">
              <a:lnSpc>
                <a:spcPct val="150000"/>
              </a:lnSpc>
              <a:buAutoNum type="arabicPeriod"/>
            </a:pPr>
            <a:r>
              <a:rPr lang="en-US" sz="2400" b="1" dirty="0">
                <a:latin typeface="Open Sans"/>
                <a:ea typeface="+mn-lt"/>
                <a:cs typeface="+mn-lt"/>
              </a:rPr>
              <a:t>Anti-Oppression Values (5 minutes) </a:t>
            </a:r>
            <a:endParaRPr lang="en-US" sz="2400" b="1" dirty="0">
              <a:latin typeface="Open Sans"/>
              <a:ea typeface="Open Sans"/>
              <a:cs typeface="+mn-lt"/>
            </a:endParaRPr>
          </a:p>
          <a:p>
            <a:pPr marL="514350" indent="-514350">
              <a:lnSpc>
                <a:spcPct val="150000"/>
              </a:lnSpc>
              <a:buAutoNum type="arabicPeriod"/>
            </a:pPr>
            <a:r>
              <a:rPr lang="en-US" sz="2400" b="1" dirty="0">
                <a:latin typeface="Open Sans"/>
                <a:ea typeface="+mn-lt"/>
                <a:cs typeface="+mn-lt"/>
              </a:rPr>
              <a:t>Welcome to new advocates - How was your August break? (10 minutes)</a:t>
            </a:r>
            <a:endParaRPr lang="en-US" sz="2400" b="1" dirty="0">
              <a:latin typeface="Open Sans"/>
              <a:ea typeface="Open Sans"/>
              <a:cs typeface="Calibri"/>
            </a:endParaRPr>
          </a:p>
          <a:p>
            <a:pPr marL="514350" indent="-514350">
              <a:lnSpc>
                <a:spcPct val="150000"/>
              </a:lnSpc>
              <a:buAutoNum type="arabicPeriod"/>
            </a:pPr>
            <a:r>
              <a:rPr lang="en-US" sz="2400" b="1" dirty="0">
                <a:latin typeface="Open Sans"/>
                <a:ea typeface="+mn-lt"/>
                <a:cs typeface="+mn-lt"/>
              </a:rPr>
              <a:t>Quick review of Action Network process for new Managers! (15 minutes)</a:t>
            </a:r>
            <a:endParaRPr lang="en-US" sz="2400" b="1" dirty="0">
              <a:latin typeface="Open Sans"/>
              <a:ea typeface="Open Sans"/>
              <a:cs typeface="+mn-lt"/>
            </a:endParaRPr>
          </a:p>
          <a:p>
            <a:pPr marL="514350" indent="-514350">
              <a:lnSpc>
                <a:spcPct val="150000"/>
              </a:lnSpc>
              <a:buAutoNum type="arabicPeriod"/>
            </a:pPr>
            <a:r>
              <a:rPr lang="en-US" sz="2400" b="1" dirty="0">
                <a:latin typeface="Open Sans"/>
                <a:ea typeface="+mn-lt"/>
                <a:cs typeface="+mn-lt"/>
              </a:rPr>
              <a:t>Review the last two Action Alerts  (15 minutes) </a:t>
            </a:r>
            <a:endParaRPr lang="en-US" sz="2400" b="1" dirty="0">
              <a:latin typeface="Open Sans"/>
              <a:ea typeface="Open Sans"/>
              <a:cs typeface="+mn-lt"/>
            </a:endParaRPr>
          </a:p>
          <a:p>
            <a:pPr marL="1428750" lvl="2">
              <a:lnSpc>
                <a:spcPct val="150000"/>
              </a:lnSpc>
            </a:pPr>
            <a:r>
              <a:rPr lang="en-US" b="1" dirty="0">
                <a:latin typeface="Open Sans"/>
                <a:ea typeface="+mn-lt"/>
                <a:cs typeface="+mn-lt"/>
              </a:rPr>
              <a:t>Let's check who took action in each state! </a:t>
            </a:r>
            <a:endParaRPr lang="en-US" b="1">
              <a:latin typeface="Open Sans"/>
              <a:ea typeface="Open Sans"/>
              <a:cs typeface="+mn-lt"/>
            </a:endParaRPr>
          </a:p>
          <a:p>
            <a:pPr marL="514350" indent="-514350">
              <a:lnSpc>
                <a:spcPct val="150000"/>
              </a:lnSpc>
              <a:buAutoNum type="arabicPeriod"/>
            </a:pPr>
            <a:r>
              <a:rPr lang="en-US" sz="2400" b="1" dirty="0">
                <a:latin typeface="Open Sans"/>
                <a:ea typeface="+mn-lt"/>
                <a:cs typeface="+mn-lt"/>
              </a:rPr>
              <a:t> LTE's -- How do we empower your active members to write a Letter to the Editor? (10 minutes)</a:t>
            </a:r>
            <a:endParaRPr lang="en-US" sz="2400" b="1" dirty="0">
              <a:latin typeface="Open Sans"/>
              <a:ea typeface="Open Sans"/>
              <a:cs typeface="+mn-lt"/>
            </a:endParaRPr>
          </a:p>
          <a:p>
            <a:pPr lvl="2">
              <a:lnSpc>
                <a:spcPct val="150000"/>
              </a:lnSpc>
            </a:pPr>
            <a:r>
              <a:rPr lang="en-US" b="1" dirty="0">
                <a:latin typeface="Open Sans"/>
                <a:ea typeface="+mn-lt"/>
                <a:cs typeface="+mn-lt"/>
              </a:rPr>
              <a:t>LTE Webinar in October</a:t>
            </a:r>
            <a:endParaRPr lang="en-US" b="1" dirty="0">
              <a:latin typeface="Open Sans"/>
              <a:ea typeface="Open Sans"/>
              <a:cs typeface="+mn-lt"/>
            </a:endParaRPr>
          </a:p>
          <a:p>
            <a:pPr marL="514350" indent="-514350">
              <a:lnSpc>
                <a:spcPct val="150000"/>
              </a:lnSpc>
              <a:buAutoNum type="arabicPeriod"/>
            </a:pPr>
            <a:r>
              <a:rPr lang="en-US" sz="2400" b="1" dirty="0">
                <a:latin typeface="Open Sans"/>
                <a:ea typeface="+mn-lt"/>
                <a:cs typeface="+mn-lt"/>
              </a:rPr>
              <a:t>Any updates or announcements! (5 minutes)</a:t>
            </a:r>
            <a:endParaRPr lang="en-US" sz="2400" b="1" dirty="0">
              <a:latin typeface="Open Sans"/>
              <a:ea typeface="Open Sans"/>
              <a:cs typeface="Calibri"/>
            </a:endParaRPr>
          </a:p>
          <a:p>
            <a:pPr>
              <a:lnSpc>
                <a:spcPct val="150000"/>
              </a:lnSpc>
            </a:pPr>
            <a:endParaRPr lang="en-US" dirty="0">
              <a:cs typeface="Calibri"/>
            </a:endParaRPr>
          </a:p>
        </p:txBody>
      </p:sp>
      <p:pic>
        <p:nvPicPr>
          <p:cNvPr id="5" name="Picture 4" descr="A picture containing logo&#10;&#10;Description automatically generated">
            <a:extLst>
              <a:ext uri="{FF2B5EF4-FFF2-40B4-BE49-F238E27FC236}">
                <a16:creationId xmlns:a16="http://schemas.microsoft.com/office/drawing/2014/main" id="{BECDC540-7608-425C-8FD9-9B21A197434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44773" y="209160"/>
            <a:ext cx="1064353" cy="827705"/>
          </a:xfrm>
          <a:prstGeom prst="rect">
            <a:avLst/>
          </a:prstGeom>
        </p:spPr>
      </p:pic>
    </p:spTree>
    <p:extLst>
      <p:ext uri="{BB962C8B-B14F-4D97-AF65-F5344CB8AC3E}">
        <p14:creationId xmlns:p14="http://schemas.microsoft.com/office/powerpoint/2010/main" val="3287464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8115B-BF0F-499A-B5B9-BACC3D6C9DF8}"/>
              </a:ext>
            </a:extLst>
          </p:cNvPr>
          <p:cNvSpPr>
            <a:spLocks noGrp="1"/>
          </p:cNvSpPr>
          <p:nvPr>
            <p:ph type="title"/>
          </p:nvPr>
        </p:nvSpPr>
        <p:spPr>
          <a:xfrm>
            <a:off x="529101" y="1836777"/>
            <a:ext cx="11267161" cy="2891316"/>
          </a:xfrm>
        </p:spPr>
        <p:txBody>
          <a:bodyPr>
            <a:normAutofit fontScale="90000"/>
          </a:bodyPr>
          <a:lstStyle/>
          <a:p>
            <a:pPr algn="ctr">
              <a:lnSpc>
                <a:spcPct val="150000"/>
              </a:lnSpc>
            </a:pPr>
            <a:r>
              <a:rPr lang="en-US" sz="5400" b="1" dirty="0">
                <a:solidFill>
                  <a:srgbClr val="FF0000"/>
                </a:solidFill>
                <a:latin typeface="Open Sans"/>
                <a:ea typeface="Open Sans"/>
                <a:cs typeface="Calibri Light"/>
              </a:rPr>
              <a:t>Welcome to any new advocates, please go ahead and put your name and where you're joining from in the chat!</a:t>
            </a:r>
            <a:endParaRPr lang="en-US"/>
          </a:p>
        </p:txBody>
      </p:sp>
      <p:pic>
        <p:nvPicPr>
          <p:cNvPr id="5" name="Picture 4" descr="A picture containing logo&#10;&#10;Description automatically generated">
            <a:extLst>
              <a:ext uri="{FF2B5EF4-FFF2-40B4-BE49-F238E27FC236}">
                <a16:creationId xmlns:a16="http://schemas.microsoft.com/office/drawing/2014/main" id="{A1B68F01-03BB-4523-80ED-5989D0CBE8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23001" y="209160"/>
            <a:ext cx="1086125" cy="860362"/>
          </a:xfrm>
          <a:prstGeom prst="rect">
            <a:avLst/>
          </a:prstGeom>
        </p:spPr>
      </p:pic>
    </p:spTree>
    <p:extLst>
      <p:ext uri="{BB962C8B-B14F-4D97-AF65-F5344CB8AC3E}">
        <p14:creationId xmlns:p14="http://schemas.microsoft.com/office/powerpoint/2010/main" val="2341110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0F2-44E3-4789-BAF5-FBEE01308968}"/>
              </a:ext>
            </a:extLst>
          </p:cNvPr>
          <p:cNvSpPr>
            <a:spLocks noGrp="1"/>
          </p:cNvSpPr>
          <p:nvPr>
            <p:ph type="title"/>
          </p:nvPr>
        </p:nvSpPr>
        <p:spPr>
          <a:xfrm>
            <a:off x="290679" y="2403475"/>
            <a:ext cx="11610641" cy="1325563"/>
          </a:xfrm>
        </p:spPr>
        <p:txBody>
          <a:bodyPr/>
          <a:lstStyle/>
          <a:p>
            <a:pPr algn="ctr"/>
            <a:r>
              <a:rPr lang="en-US" b="1" dirty="0">
                <a:solidFill>
                  <a:srgbClr val="FF0000"/>
                </a:solidFill>
                <a:latin typeface="Open Sans"/>
                <a:ea typeface="Open Sans"/>
                <a:cs typeface="Open Sans"/>
              </a:rPr>
              <a:t>How was your August break? </a:t>
            </a:r>
            <a:endPar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a:extLst>
              <a:ext uri="{FF2B5EF4-FFF2-40B4-BE49-F238E27FC236}">
                <a16:creationId xmlns:a16="http://schemas.microsoft.com/office/drawing/2014/main" id="{F5B8445D-765D-4704-B6C0-BA5CF28E6BA3}"/>
              </a:ext>
            </a:extLst>
          </p:cNvPr>
          <p:cNvPicPr>
            <a:picLocks noChangeAspect="1"/>
          </p:cNvPicPr>
          <p:nvPr/>
        </p:nvPicPr>
        <p:blipFill>
          <a:blip r:embed="rId2"/>
          <a:stretch>
            <a:fillRect/>
          </a:stretch>
        </p:blipFill>
        <p:spPr>
          <a:xfrm>
            <a:off x="11001709" y="168295"/>
            <a:ext cx="1085182" cy="859611"/>
          </a:xfrm>
          <a:prstGeom prst="rect">
            <a:avLst/>
          </a:prstGeom>
        </p:spPr>
      </p:pic>
    </p:spTree>
    <p:extLst>
      <p:ext uri="{BB962C8B-B14F-4D97-AF65-F5344CB8AC3E}">
        <p14:creationId xmlns:p14="http://schemas.microsoft.com/office/powerpoint/2010/main" val="120878240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68B2F-C0B0-4B49-9822-019EE21BD5CF}"/>
              </a:ext>
            </a:extLst>
          </p:cNvPr>
          <p:cNvSpPr>
            <a:spLocks noGrp="1"/>
          </p:cNvSpPr>
          <p:nvPr>
            <p:ph type="title"/>
          </p:nvPr>
        </p:nvSpPr>
        <p:spPr/>
        <p:txBody>
          <a:bodyPr>
            <a:normAutofit/>
          </a:bodyPr>
          <a:lstStyle/>
          <a:p>
            <a:r>
              <a:rPr lang="en-US" sz="4400" b="1" dirty="0">
                <a:solidFill>
                  <a:srgbClr val="FF0000"/>
                </a:solidFill>
                <a:latin typeface="Open Sans"/>
                <a:ea typeface="Open Sans"/>
                <a:cs typeface="Calibri"/>
              </a:rPr>
              <a:t>What are Action Networks?</a:t>
            </a:r>
            <a:endParaRPr lang="en-US" sz="4400">
              <a:solidFill>
                <a:srgbClr val="FF0000"/>
              </a:solidFill>
              <a:latin typeface="Open Sans"/>
              <a:ea typeface="Open Sans"/>
              <a:cs typeface="Calibri"/>
            </a:endParaRPr>
          </a:p>
        </p:txBody>
      </p:sp>
      <p:sp>
        <p:nvSpPr>
          <p:cNvPr id="3" name="Content Placeholder 2">
            <a:extLst>
              <a:ext uri="{FF2B5EF4-FFF2-40B4-BE49-F238E27FC236}">
                <a16:creationId xmlns:a16="http://schemas.microsoft.com/office/drawing/2014/main" id="{280A0396-342A-4344-A671-3A0B9C48801D}"/>
              </a:ext>
            </a:extLst>
          </p:cNvPr>
          <p:cNvSpPr>
            <a:spLocks noGrp="1"/>
          </p:cNvSpPr>
          <p:nvPr>
            <p:ph idx="1"/>
          </p:nvPr>
        </p:nvSpPr>
        <p:spPr>
          <a:xfrm>
            <a:off x="668977" y="1849583"/>
            <a:ext cx="10972800" cy="4525963"/>
          </a:xfrm>
        </p:spPr>
        <p:txBody>
          <a:bodyPr vert="horz" lIns="91440" tIns="45720" rIns="91440" bIns="45720" rtlCol="0" anchor="t">
            <a:normAutofit/>
          </a:bodyPr>
          <a:lstStyle/>
          <a:p>
            <a:pPr marL="456565" indent="-456565">
              <a:lnSpc>
                <a:spcPct val="150000"/>
              </a:lnSpc>
            </a:pPr>
            <a:r>
              <a:rPr lang="en-US" sz="3200" b="1" dirty="0">
                <a:latin typeface="Open Sans"/>
                <a:ea typeface="+mn-lt"/>
                <a:cs typeface="+mn-lt"/>
              </a:rPr>
              <a:t>A local group of committed action takers who regularly take action on our issues (domestic and global)</a:t>
            </a:r>
            <a:endParaRPr lang="en-US" sz="3200" b="1" dirty="0">
              <a:latin typeface="Open Sans"/>
              <a:cs typeface="Calibri"/>
            </a:endParaRPr>
          </a:p>
          <a:p>
            <a:pPr marL="456565" indent="-456565">
              <a:lnSpc>
                <a:spcPct val="150000"/>
              </a:lnSpc>
            </a:pPr>
            <a:r>
              <a:rPr lang="en-US" sz="3200" b="1" dirty="0">
                <a:latin typeface="Open Sans"/>
                <a:ea typeface="+mn-lt"/>
                <a:cs typeface="+mn-lt"/>
              </a:rPr>
              <a:t>Not just a mailing list!</a:t>
            </a:r>
          </a:p>
          <a:p>
            <a:pPr marL="456565" indent="-456565">
              <a:lnSpc>
                <a:spcPct val="150000"/>
              </a:lnSpc>
            </a:pPr>
            <a:r>
              <a:rPr lang="en-US" sz="3200" b="1" dirty="0">
                <a:latin typeface="Open Sans"/>
                <a:ea typeface="+mn-lt"/>
                <a:cs typeface="+mn-lt"/>
              </a:rPr>
              <a:t>May not be able to join the group</a:t>
            </a:r>
          </a:p>
        </p:txBody>
      </p:sp>
    </p:spTree>
    <p:extLst>
      <p:ext uri="{BB962C8B-B14F-4D97-AF65-F5344CB8AC3E}">
        <p14:creationId xmlns:p14="http://schemas.microsoft.com/office/powerpoint/2010/main" val="1111824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68B2F-C0B0-4B49-9822-019EE21BD5CF}"/>
              </a:ext>
            </a:extLst>
          </p:cNvPr>
          <p:cNvSpPr>
            <a:spLocks noGrp="1"/>
          </p:cNvSpPr>
          <p:nvPr>
            <p:ph type="title"/>
          </p:nvPr>
        </p:nvSpPr>
        <p:spPr/>
        <p:txBody>
          <a:bodyPr/>
          <a:lstStyle/>
          <a:p>
            <a:r>
              <a:rPr lang="en-US" sz="4400" b="1" dirty="0">
                <a:solidFill>
                  <a:srgbClr val="FF0000"/>
                </a:solidFill>
                <a:latin typeface="Open Sans"/>
                <a:ea typeface="Open Sans"/>
                <a:cs typeface="Calibri"/>
              </a:rPr>
              <a:t>Why are they important?</a:t>
            </a:r>
            <a:r>
              <a:rPr lang="en-US" sz="4800" dirty="0">
                <a:latin typeface="Open Sans"/>
                <a:ea typeface="Open Sans"/>
                <a:cs typeface="Calibri"/>
              </a:rPr>
              <a:t> </a:t>
            </a:r>
            <a:endParaRPr lang="en-US" sz="4800">
              <a:latin typeface="Open Sans"/>
              <a:ea typeface="Open Sans"/>
              <a:cs typeface="Open Sans"/>
            </a:endParaRPr>
          </a:p>
        </p:txBody>
      </p:sp>
      <p:sp>
        <p:nvSpPr>
          <p:cNvPr id="3" name="Content Placeholder 2">
            <a:extLst>
              <a:ext uri="{FF2B5EF4-FFF2-40B4-BE49-F238E27FC236}">
                <a16:creationId xmlns:a16="http://schemas.microsoft.com/office/drawing/2014/main" id="{280A0396-342A-4344-A671-3A0B9C48801D}"/>
              </a:ext>
            </a:extLst>
          </p:cNvPr>
          <p:cNvSpPr>
            <a:spLocks noGrp="1"/>
          </p:cNvSpPr>
          <p:nvPr>
            <p:ph idx="1"/>
          </p:nvPr>
        </p:nvSpPr>
        <p:spPr>
          <a:xfrm>
            <a:off x="161307" y="1861458"/>
            <a:ext cx="11932721" cy="4822846"/>
          </a:xfrm>
        </p:spPr>
        <p:txBody>
          <a:bodyPr vert="horz" lIns="91440" tIns="45720" rIns="91440" bIns="45720" rtlCol="0" anchor="t">
            <a:noAutofit/>
          </a:bodyPr>
          <a:lstStyle/>
          <a:p>
            <a:pPr marL="456565" indent="-456565">
              <a:lnSpc>
                <a:spcPct val="150000"/>
              </a:lnSpc>
            </a:pPr>
            <a:r>
              <a:rPr lang="en-US" sz="2400" b="1" dirty="0">
                <a:latin typeface="Open Sans"/>
                <a:ea typeface="+mn-lt"/>
                <a:cs typeface="+mn-lt"/>
              </a:rPr>
              <a:t>To engage people who are interested in RESULTS but aren’t choosing to commit to full advocate status</a:t>
            </a:r>
            <a:endParaRPr lang="en-US" sz="3600">
              <a:cs typeface="Calibri"/>
            </a:endParaRPr>
          </a:p>
          <a:p>
            <a:pPr marL="456565" indent="-456565">
              <a:lnSpc>
                <a:spcPct val="150000"/>
              </a:lnSpc>
            </a:pPr>
            <a:r>
              <a:rPr lang="en-US" sz="2400" b="1" dirty="0">
                <a:latin typeface="Open Sans"/>
                <a:ea typeface="+mn-lt"/>
                <a:cs typeface="+mn-lt"/>
              </a:rPr>
              <a:t>To expand your group’s impact</a:t>
            </a:r>
          </a:p>
          <a:p>
            <a:pPr marL="456565" indent="-456565">
              <a:lnSpc>
                <a:spcPct val="150000"/>
              </a:lnSpc>
            </a:pPr>
            <a:r>
              <a:rPr lang="en-US" sz="2400" b="1" dirty="0">
                <a:latin typeface="Open Sans"/>
                <a:ea typeface="+mn-lt"/>
                <a:cs typeface="+mn-lt"/>
              </a:rPr>
              <a:t>To create an active pipeline of new activists</a:t>
            </a:r>
          </a:p>
          <a:p>
            <a:pPr marL="456565" indent="-456565">
              <a:lnSpc>
                <a:spcPct val="150000"/>
              </a:lnSpc>
            </a:pPr>
            <a:r>
              <a:rPr lang="en-US" sz="2400" b="1" dirty="0">
                <a:latin typeface="Open Sans"/>
                <a:ea typeface="+mn-lt"/>
                <a:cs typeface="+mn-lt"/>
              </a:rPr>
              <a:t> Action Networks cultivate leadership, exercise leverage, empower advocacy, and aid group expansion</a:t>
            </a:r>
          </a:p>
          <a:p>
            <a:pPr marL="456565" indent="-456565"/>
            <a:endParaRPr lang="en-US" dirty="0">
              <a:ea typeface="+mn-lt"/>
              <a:cs typeface="+mn-lt"/>
            </a:endParaRPr>
          </a:p>
          <a:p>
            <a:pPr marL="456565" indent="-456565"/>
            <a:endParaRPr lang="en-US" dirty="0">
              <a:cs typeface="Calibri"/>
            </a:endParaRPr>
          </a:p>
        </p:txBody>
      </p:sp>
    </p:spTree>
    <p:extLst>
      <p:ext uri="{BB962C8B-B14F-4D97-AF65-F5344CB8AC3E}">
        <p14:creationId xmlns:p14="http://schemas.microsoft.com/office/powerpoint/2010/main" val="2813715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D6122-98C9-4D30-8ACE-2089235BD2F9}"/>
              </a:ext>
            </a:extLst>
          </p:cNvPr>
          <p:cNvSpPr>
            <a:spLocks noGrp="1"/>
          </p:cNvSpPr>
          <p:nvPr>
            <p:ph type="title"/>
          </p:nvPr>
        </p:nvSpPr>
        <p:spPr>
          <a:xfrm>
            <a:off x="185059" y="274639"/>
            <a:ext cx="10467368" cy="1143000"/>
          </a:xfrm>
        </p:spPr>
        <p:txBody>
          <a:bodyPr vert="horz" lIns="91440" tIns="45720" rIns="91440" bIns="45720" rtlCol="0" anchor="ctr">
            <a:noAutofit/>
          </a:bodyPr>
          <a:lstStyle/>
          <a:p>
            <a:r>
              <a:rPr lang="en-US" sz="4400" b="1" dirty="0">
                <a:solidFill>
                  <a:srgbClr val="FF0000"/>
                </a:solidFill>
                <a:latin typeface="Open Sans"/>
                <a:ea typeface="+mj-lt"/>
                <a:cs typeface="+mj-lt"/>
              </a:rPr>
              <a:t>What does an Action Network manager do?</a:t>
            </a:r>
            <a:r>
              <a:rPr lang="en-US" sz="4400" dirty="0">
                <a:latin typeface="Open Sans"/>
                <a:ea typeface="+mj-lt"/>
                <a:cs typeface="+mj-lt"/>
              </a:rPr>
              <a:t> </a:t>
            </a:r>
            <a:endParaRPr lang="en-US" sz="4400">
              <a:latin typeface="Open Sans"/>
              <a:cs typeface="Calibri"/>
            </a:endParaRPr>
          </a:p>
        </p:txBody>
      </p:sp>
      <p:sp>
        <p:nvSpPr>
          <p:cNvPr id="3" name="Content Placeholder 2">
            <a:extLst>
              <a:ext uri="{FF2B5EF4-FFF2-40B4-BE49-F238E27FC236}">
                <a16:creationId xmlns:a16="http://schemas.microsoft.com/office/drawing/2014/main" id="{2C4EF590-8137-46E2-B485-390BD358B7D1}"/>
              </a:ext>
            </a:extLst>
          </p:cNvPr>
          <p:cNvSpPr>
            <a:spLocks noGrp="1"/>
          </p:cNvSpPr>
          <p:nvPr>
            <p:ph idx="1"/>
          </p:nvPr>
        </p:nvSpPr>
        <p:spPr>
          <a:xfrm>
            <a:off x="421710" y="1681944"/>
            <a:ext cx="11348580" cy="5051947"/>
          </a:xfrm>
        </p:spPr>
        <p:txBody>
          <a:bodyPr vert="horz" lIns="91440" tIns="45720" rIns="91440" bIns="45720" rtlCol="0" anchor="t">
            <a:noAutofit/>
          </a:bodyPr>
          <a:lstStyle/>
          <a:p>
            <a:pPr marL="456565" indent="-456565">
              <a:lnSpc>
                <a:spcPct val="150000"/>
              </a:lnSpc>
            </a:pPr>
            <a:r>
              <a:rPr lang="en-US" sz="2000" b="1" dirty="0">
                <a:latin typeface="Open Sans"/>
                <a:ea typeface="+mn-lt"/>
                <a:cs typeface="+mn-lt"/>
              </a:rPr>
              <a:t>Stay connected with your group leader and members in your Network so that you are a bridge between action-taking and the network </a:t>
            </a:r>
            <a:endParaRPr lang="en-US" b="1">
              <a:cs typeface="Calibri"/>
            </a:endParaRPr>
          </a:p>
          <a:p>
            <a:pPr marL="456565" indent="-456565">
              <a:lnSpc>
                <a:spcPct val="150000"/>
              </a:lnSpc>
            </a:pPr>
            <a:r>
              <a:rPr lang="en-US" sz="2000" b="1" dirty="0">
                <a:latin typeface="Open Sans"/>
                <a:ea typeface="+mn-lt"/>
                <a:cs typeface="+mn-lt"/>
              </a:rPr>
              <a:t>Participate in the Action Network Monthly Webinars</a:t>
            </a:r>
          </a:p>
          <a:p>
            <a:pPr marL="456565" indent="-456565">
              <a:lnSpc>
                <a:spcPct val="150000"/>
              </a:lnSpc>
            </a:pPr>
            <a:r>
              <a:rPr lang="en-US" sz="2000" b="1" dirty="0">
                <a:latin typeface="Open Sans"/>
                <a:ea typeface="+mn-lt"/>
                <a:cs typeface="+mn-lt"/>
              </a:rPr>
              <a:t>Make phone calls to action network members after emailing them an action. </a:t>
            </a:r>
            <a:endParaRPr lang="en-US" sz="2000" b="1">
              <a:latin typeface="Open Sans"/>
              <a:ea typeface="Open Sans"/>
              <a:cs typeface="Calibri"/>
            </a:endParaRPr>
          </a:p>
          <a:p>
            <a:pPr marL="989965" lvl="1" indent="-380365">
              <a:lnSpc>
                <a:spcPct val="150000"/>
              </a:lnSpc>
            </a:pPr>
            <a:r>
              <a:rPr lang="en-US" sz="2000" b="1" dirty="0">
                <a:latin typeface="Open Sans"/>
                <a:ea typeface="+mn-lt"/>
                <a:cs typeface="+mn-lt"/>
              </a:rPr>
              <a:t>Even if you call a few each time, their desire to partake in advocacy will grow with a personal invitation</a:t>
            </a:r>
            <a:endParaRPr lang="en-US" sz="2000" b="1">
              <a:latin typeface="Open Sans"/>
              <a:ea typeface="Open Sans"/>
              <a:cs typeface="Calibri"/>
            </a:endParaRPr>
          </a:p>
          <a:p>
            <a:pPr marL="456565" indent="-456565">
              <a:lnSpc>
                <a:spcPct val="150000"/>
              </a:lnSpc>
            </a:pPr>
            <a:r>
              <a:rPr lang="en-US" sz="2000" b="1" dirty="0">
                <a:latin typeface="Open Sans"/>
                <a:ea typeface="+mn-lt"/>
                <a:cs typeface="+mn-lt"/>
              </a:rPr>
              <a:t> Provide feedback back to the members on the actions they have taken —“10 of you took action which made a real impression on the representative.” </a:t>
            </a:r>
          </a:p>
          <a:p>
            <a:pPr marL="456565" indent="-456565">
              <a:lnSpc>
                <a:spcPct val="150000"/>
              </a:lnSpc>
            </a:pPr>
            <a:r>
              <a:rPr lang="en-US" sz="2000" b="1" dirty="0">
                <a:latin typeface="Open Sans"/>
                <a:ea typeface="+mn-lt"/>
                <a:cs typeface="+mn-lt"/>
              </a:rPr>
              <a:t>Being creative on how to build action in this group</a:t>
            </a:r>
            <a:endParaRPr lang="en-US" sz="2000" b="1" dirty="0">
              <a:latin typeface="Calibri"/>
              <a:ea typeface="Open Sans"/>
              <a:cs typeface="Calibri"/>
            </a:endParaRPr>
          </a:p>
        </p:txBody>
      </p:sp>
    </p:spTree>
    <p:extLst>
      <p:ext uri="{BB962C8B-B14F-4D97-AF65-F5344CB8AC3E}">
        <p14:creationId xmlns:p14="http://schemas.microsoft.com/office/powerpoint/2010/main" val="2458723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Timeline&#10;&#10;Description automatically generated">
            <a:extLst>
              <a:ext uri="{FF2B5EF4-FFF2-40B4-BE49-F238E27FC236}">
                <a16:creationId xmlns:a16="http://schemas.microsoft.com/office/drawing/2014/main" id="{0EC825A0-4C56-4B23-B621-AF568D484948}"/>
              </a:ext>
            </a:extLst>
          </p:cNvPr>
          <p:cNvPicPr>
            <a:picLocks noGrp="1" noChangeAspect="1"/>
          </p:cNvPicPr>
          <p:nvPr>
            <p:ph idx="1"/>
          </p:nvPr>
        </p:nvPicPr>
        <p:blipFill>
          <a:blip r:embed="rId2"/>
          <a:stretch>
            <a:fillRect/>
          </a:stretch>
        </p:blipFill>
        <p:spPr>
          <a:xfrm>
            <a:off x="1667582" y="369624"/>
            <a:ext cx="8130554" cy="6083033"/>
          </a:xfrm>
          <a:prstGeom prst="rect">
            <a:avLst/>
          </a:prstGeom>
          <a:ln>
            <a:noFill/>
          </a:ln>
        </p:spPr>
      </p:pic>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A5C51D82-9F6A-4BB7-99E1-E2BE2C9CCE4E}"/>
              </a:ext>
            </a:extLst>
          </p:cNvPr>
          <p:cNvPicPr>
            <a:picLocks noChangeAspect="1"/>
          </p:cNvPicPr>
          <p:nvPr/>
        </p:nvPicPr>
        <p:blipFill>
          <a:blip r:embed="rId3"/>
          <a:stretch>
            <a:fillRect/>
          </a:stretch>
        </p:blipFill>
        <p:spPr>
          <a:xfrm>
            <a:off x="10762224" y="168295"/>
            <a:ext cx="1324667" cy="1044668"/>
          </a:xfrm>
          <a:prstGeom prst="rect">
            <a:avLst/>
          </a:prstGeom>
        </p:spPr>
      </p:pic>
    </p:spTree>
    <p:extLst>
      <p:ext uri="{BB962C8B-B14F-4D97-AF65-F5344CB8AC3E}">
        <p14:creationId xmlns:p14="http://schemas.microsoft.com/office/powerpoint/2010/main" val="21689376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2020 Rebrand Colors">
      <a:dk1>
        <a:srgbClr val="000000"/>
      </a:dk1>
      <a:lt1>
        <a:sysClr val="window" lastClr="FFFFFF"/>
      </a:lt1>
      <a:dk2>
        <a:srgbClr val="E41034"/>
      </a:dk2>
      <a:lt2>
        <a:srgbClr val="F3F0E9"/>
      </a:lt2>
      <a:accent1>
        <a:srgbClr val="45AFD0"/>
      </a:accent1>
      <a:accent2>
        <a:srgbClr val="F0AA19"/>
      </a:accent2>
      <a:accent3>
        <a:srgbClr val="56AB46"/>
      </a:accent3>
      <a:accent4>
        <a:srgbClr val="886BB0"/>
      </a:accent4>
      <a:accent5>
        <a:srgbClr val="C645A4"/>
      </a:accent5>
      <a:accent6>
        <a:srgbClr val="F77024"/>
      </a:accent6>
      <a:hlink>
        <a:srgbClr val="45AFD0"/>
      </a:hlink>
      <a:folHlink>
        <a:srgbClr val="9800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965</Words>
  <Application>Microsoft Office PowerPoint</Application>
  <PresentationFormat>Widescreen</PresentationFormat>
  <Paragraphs>80</Paragraphs>
  <Slides>18</Slides>
  <Notes>0</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18</vt:i4>
      </vt:variant>
    </vt:vector>
  </HeadingPairs>
  <TitlesOfParts>
    <vt:vector size="28" baseType="lpstr">
      <vt:lpstr>Arial</vt:lpstr>
      <vt:lpstr>Calibri</vt:lpstr>
      <vt:lpstr>Calibri Light</vt:lpstr>
      <vt:lpstr>Courier New</vt:lpstr>
      <vt:lpstr>Open Sans</vt:lpstr>
      <vt:lpstr>Wingdings</vt:lpstr>
      <vt:lpstr>office theme</vt:lpstr>
      <vt:lpstr>Custom Design</vt:lpstr>
      <vt:lpstr>Office Theme</vt:lpstr>
      <vt:lpstr>Office Theme</vt:lpstr>
      <vt:lpstr>PowerPoint Presentation</vt:lpstr>
      <vt:lpstr>PowerPoint Presentation</vt:lpstr>
      <vt:lpstr>Agenda</vt:lpstr>
      <vt:lpstr>Welcome to any new advocates, please go ahead and put your name and where you're joining from in the chat!</vt:lpstr>
      <vt:lpstr>How was your August break? </vt:lpstr>
      <vt:lpstr>What are Action Networks?</vt:lpstr>
      <vt:lpstr>Why are they important? </vt:lpstr>
      <vt:lpstr>What does an Action Network manager do? </vt:lpstr>
      <vt:lpstr>PowerPoint Presentation</vt:lpstr>
      <vt:lpstr>The Process of the Action Alerts</vt:lpstr>
      <vt:lpstr>Benefits of utilizing the Action Center on the RESULTS website</vt:lpstr>
      <vt:lpstr>Action Alert #10 Review</vt:lpstr>
      <vt:lpstr>Action Alert #11 Review</vt:lpstr>
      <vt:lpstr>Letters to the Editor (LTE's) </vt:lpstr>
      <vt:lpstr>LTE's continued</vt:lpstr>
      <vt:lpstr>Homework for Managers!</vt:lpstr>
      <vt:lpstr>Upcoming Action Network dates</vt:lpstr>
      <vt:lpstr>Leadership Opportunities!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Leone</dc:creator>
  <cp:lastModifiedBy>Sarah Leone</cp:lastModifiedBy>
  <cp:revision>293</cp:revision>
  <dcterms:created xsi:type="dcterms:W3CDTF">2021-09-13T15:18:40Z</dcterms:created>
  <dcterms:modified xsi:type="dcterms:W3CDTF">2021-09-16T01:03:38Z</dcterms:modified>
</cp:coreProperties>
</file>