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 id="2147483661" r:id="rId2"/>
    <p:sldMasterId id="2147483674" r:id="rId3"/>
    <p:sldMasterId id="2147483648" r:id="rId4"/>
  </p:sldMasterIdLst>
  <p:sldIdLst>
    <p:sldId id="257" r:id="rId5"/>
    <p:sldId id="258" r:id="rId6"/>
    <p:sldId id="259" r:id="rId7"/>
    <p:sldId id="276" r:id="rId8"/>
    <p:sldId id="271" r:id="rId9"/>
    <p:sldId id="275" r:id="rId10"/>
    <p:sldId id="260" r:id="rId11"/>
    <p:sldId id="261" r:id="rId12"/>
    <p:sldId id="263" r:id="rId13"/>
    <p:sldId id="277" r:id="rId14"/>
    <p:sldId id="278" r:id="rId15"/>
    <p:sldId id="279" r:id="rId16"/>
    <p:sldId id="272" r:id="rId17"/>
    <p:sldId id="273" r:id="rId18"/>
    <p:sldId id="265" r:id="rId19"/>
    <p:sldId id="266" r:id="rId20"/>
    <p:sldId id="267" r:id="rId21"/>
    <p:sldId id="274" r:id="rId22"/>
    <p:sldId id="280" r:id="rId23"/>
    <p:sldId id="268" r:id="rId24"/>
    <p:sldId id="26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70" autoAdjust="0"/>
    <p:restoredTop sz="94660"/>
  </p:normalViewPr>
  <p:slideViewPr>
    <p:cSldViewPr snapToGrid="0">
      <p:cViewPr varScale="1">
        <p:scale>
          <a:sx n="67" d="100"/>
          <a:sy n="67" d="100"/>
        </p:scale>
        <p:origin x="736"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99502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8/18/2021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884745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8/18/2021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90334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8/18/2021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874681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8/18/2021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466051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8/18/2021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70731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8/18/2021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253159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8/18/2021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04970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8/18/2021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854001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8/18/2021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113612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8/18/2021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810053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8/18/2021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2470543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5087939"/>
            <a:ext cx="10363200" cy="1362075"/>
          </a:xfrm>
        </p:spPr>
        <p:txBody>
          <a:bodyPr anchor="t"/>
          <a:lstStyle>
            <a:lvl1pPr algn="l">
              <a:defRPr sz="5300" b="0" cap="all">
                <a:solidFill>
                  <a:schemeClr val="tx1"/>
                </a:solidFill>
              </a:defRPr>
            </a:lvl1pPr>
          </a:lstStyle>
          <a:p>
            <a:r>
              <a:rPr lang="en-US"/>
              <a:t>Click to edit Master title style</a:t>
            </a:r>
          </a:p>
        </p:txBody>
      </p:sp>
      <p:sp>
        <p:nvSpPr>
          <p:cNvPr id="9" name="Title 1"/>
          <p:cNvSpPr txBox="1">
            <a:spLocks/>
          </p:cNvSpPr>
          <p:nvPr userDrawn="1"/>
        </p:nvSpPr>
        <p:spPr>
          <a:xfrm>
            <a:off x="963084" y="3725864"/>
            <a:ext cx="10363200" cy="1362075"/>
          </a:xfrm>
          <a:prstGeom prst="rect">
            <a:avLst/>
          </a:prstGeom>
        </p:spPr>
        <p:txBody>
          <a:bodyPr vert="horz" lIns="121920" tIns="60960" rIns="121920" bIns="60960" rtlCol="0" anchor="t">
            <a:normAutofit/>
          </a:bodyPr>
          <a:lstStyle>
            <a:lvl1pPr algn="l" defTabSz="457200" rtl="0" eaLnBrk="1" latinLnBrk="0" hangingPunct="1">
              <a:spcBef>
                <a:spcPct val="0"/>
              </a:spcBef>
              <a:buNone/>
              <a:defRPr sz="4000" b="1" kern="1200" cap="all">
                <a:solidFill>
                  <a:schemeClr val="tx1"/>
                </a:solidFill>
                <a:latin typeface="+mj-lt"/>
                <a:ea typeface="+mj-ea"/>
                <a:cs typeface="+mj-cs"/>
              </a:defRPr>
            </a:lvl1pPr>
          </a:lstStyle>
          <a:p>
            <a:r>
              <a:rPr lang="en-US" b="1"/>
              <a:t>Click to edit Master title style</a:t>
            </a:r>
          </a:p>
        </p:txBody>
      </p:sp>
    </p:spTree>
    <p:extLst>
      <p:ext uri="{BB962C8B-B14F-4D97-AF65-F5344CB8AC3E}">
        <p14:creationId xmlns:p14="http://schemas.microsoft.com/office/powerpoint/2010/main" val="1808537174"/>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D76588A-5827-4843-A700-508233C9F32B}" type="datetimeFigureOut">
              <a:rPr lang="en-US" smtClean="0"/>
              <a:t>8/18/2021</a:t>
            </a:fld>
            <a:endParaRPr lang="en-US"/>
          </a:p>
        </p:txBody>
      </p:sp>
      <p:sp>
        <p:nvSpPr>
          <p:cNvPr id="6" name="Slide Number Placeholder 5"/>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15173686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76588A-5827-4843-A700-508233C9F32B}" type="datetimeFigureOut">
              <a:rPr lang="en-US" smtClean="0"/>
              <a:t>8/18/2021</a:t>
            </a:fld>
            <a:endParaRPr lang="en-US"/>
          </a:p>
        </p:txBody>
      </p:sp>
      <p:sp>
        <p:nvSpPr>
          <p:cNvPr id="6" name="Slide Number Placeholder 5"/>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79104386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D76588A-5827-4843-A700-508233C9F32B}" type="datetimeFigureOut">
              <a:rPr lang="en-US" smtClean="0"/>
              <a:t>8/18/2021</a:t>
            </a:fld>
            <a:endParaRPr lang="en-US"/>
          </a:p>
        </p:txBody>
      </p:sp>
      <p:sp>
        <p:nvSpPr>
          <p:cNvPr id="7" name="Slide Number Placeholder 6"/>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36103735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700" b="1"/>
            </a:lvl2pPr>
            <a:lvl3pPr marL="1219170" indent="0">
              <a:buNone/>
              <a:defRPr sz="2400" b="1"/>
            </a:lvl3pPr>
            <a:lvl4pPr marL="1828754" indent="0">
              <a:buNone/>
              <a:defRPr sz="2100" b="1"/>
            </a:lvl4pPr>
            <a:lvl5pPr marL="2438339" indent="0">
              <a:buNone/>
              <a:defRPr sz="2100" b="1"/>
            </a:lvl5pPr>
            <a:lvl6pPr marL="3047924" indent="0">
              <a:buNone/>
              <a:defRPr sz="2100" b="1"/>
            </a:lvl6pPr>
            <a:lvl7pPr marL="3657509" indent="0">
              <a:buNone/>
              <a:defRPr sz="2100" b="1"/>
            </a:lvl7pPr>
            <a:lvl8pPr marL="4267093" indent="0">
              <a:buNone/>
              <a:defRPr sz="2100" b="1"/>
            </a:lvl8pPr>
            <a:lvl9pPr marL="4876678" indent="0">
              <a:buNone/>
              <a:defRPr sz="21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3"/>
          </a:xfrm>
        </p:spPr>
        <p:txBody>
          <a:bodyPr anchor="b"/>
          <a:lstStyle>
            <a:lvl1pPr marL="0" indent="0">
              <a:buNone/>
              <a:defRPr sz="3200" b="1"/>
            </a:lvl1pPr>
            <a:lvl2pPr marL="609585" indent="0">
              <a:buNone/>
              <a:defRPr sz="2700" b="1"/>
            </a:lvl2pPr>
            <a:lvl3pPr marL="1219170" indent="0">
              <a:buNone/>
              <a:defRPr sz="2400" b="1"/>
            </a:lvl3pPr>
            <a:lvl4pPr marL="1828754" indent="0">
              <a:buNone/>
              <a:defRPr sz="2100" b="1"/>
            </a:lvl4pPr>
            <a:lvl5pPr marL="2438339" indent="0">
              <a:buNone/>
              <a:defRPr sz="2100" b="1"/>
            </a:lvl5pPr>
            <a:lvl6pPr marL="3047924" indent="0">
              <a:buNone/>
              <a:defRPr sz="2100" b="1"/>
            </a:lvl6pPr>
            <a:lvl7pPr marL="3657509" indent="0">
              <a:buNone/>
              <a:defRPr sz="2100" b="1"/>
            </a:lvl7pPr>
            <a:lvl8pPr marL="4267093" indent="0">
              <a:buNone/>
              <a:defRPr sz="2100" b="1"/>
            </a:lvl8pPr>
            <a:lvl9pPr marL="4876678" indent="0">
              <a:buNone/>
              <a:defRPr sz="21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D76588A-5827-4843-A700-508233C9F32B}" type="datetimeFigureOut">
              <a:rPr lang="en-US" smtClean="0"/>
              <a:t>8/18/2021</a:t>
            </a:fld>
            <a:endParaRPr lang="en-US"/>
          </a:p>
        </p:txBody>
      </p:sp>
      <p:sp>
        <p:nvSpPr>
          <p:cNvPr id="9" name="Slide Number Placeholder 8"/>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34483673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D76588A-5827-4843-A700-508233C9F32B}" type="datetimeFigureOut">
              <a:rPr lang="en-US" smtClean="0"/>
              <a:t>8/18/2021</a:t>
            </a:fld>
            <a:endParaRPr lang="en-US"/>
          </a:p>
        </p:txBody>
      </p:sp>
      <p:sp>
        <p:nvSpPr>
          <p:cNvPr id="5" name="Slide Number Placeholder 4"/>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2995034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8/18/2021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76588A-5827-4843-A700-508233C9F32B}" type="datetimeFigureOut">
              <a:rPr lang="en-US" smtClean="0"/>
              <a:t>8/18/2021</a:t>
            </a:fld>
            <a:endParaRPr lang="en-US"/>
          </a:p>
        </p:txBody>
      </p:sp>
      <p:sp>
        <p:nvSpPr>
          <p:cNvPr id="4" name="Slide Number Placeholder 3"/>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5112606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796176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49"/>
            <a:ext cx="4011084" cy="1162051"/>
          </a:xfrm>
        </p:spPr>
        <p:txBody>
          <a:bodyPr anchor="b"/>
          <a:lstStyle>
            <a:lvl1pPr algn="l">
              <a:defRPr sz="2700" b="1"/>
            </a:lvl1pPr>
          </a:lstStyle>
          <a:p>
            <a:r>
              <a:rPr lang="en-US"/>
              <a:t>Click to edit Master title style</a:t>
            </a:r>
          </a:p>
        </p:txBody>
      </p:sp>
      <p:sp>
        <p:nvSpPr>
          <p:cNvPr id="3" name="Content Placeholder 2"/>
          <p:cNvSpPr>
            <a:spLocks noGrp="1"/>
          </p:cNvSpPr>
          <p:nvPr>
            <p:ph idx="1"/>
          </p:nvPr>
        </p:nvSpPr>
        <p:spPr>
          <a:xfrm>
            <a:off x="4766733" y="273052"/>
            <a:ext cx="5647267" cy="5853113"/>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2"/>
            <a:ext cx="4011084" cy="4691063"/>
          </a:xfrm>
        </p:spPr>
        <p:txBody>
          <a:bodyPr/>
          <a:lstStyle>
            <a:lvl1pPr marL="0" indent="0">
              <a:buNone/>
              <a:defRPr sz="1900"/>
            </a:lvl1pPr>
            <a:lvl2pPr marL="609585" indent="0">
              <a:buNone/>
              <a:defRPr sz="1600"/>
            </a:lvl2pPr>
            <a:lvl3pPr marL="1219170" indent="0">
              <a:buNone/>
              <a:defRPr sz="1300"/>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6D76588A-5827-4843-A700-508233C9F32B}" type="datetimeFigureOut">
              <a:rPr lang="en-US" smtClean="0"/>
              <a:t>8/18/2021</a:t>
            </a:fld>
            <a:endParaRPr lang="en-US"/>
          </a:p>
        </p:txBody>
      </p:sp>
      <p:sp>
        <p:nvSpPr>
          <p:cNvPr id="7" name="Slide Number Placeholder 6"/>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14555818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nchor="b"/>
          <a:lstStyle>
            <a:lvl1pPr algn="l">
              <a:defRPr sz="27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4300"/>
            </a:lvl1pPr>
            <a:lvl2pPr marL="609585" indent="0">
              <a:buNone/>
              <a:defRPr sz="3700"/>
            </a:lvl2pPr>
            <a:lvl3pPr marL="1219170" indent="0">
              <a:buNone/>
              <a:defRPr sz="3200"/>
            </a:lvl3pPr>
            <a:lvl4pPr marL="1828754" indent="0">
              <a:buNone/>
              <a:defRPr sz="2700"/>
            </a:lvl4pPr>
            <a:lvl5pPr marL="2438339" indent="0">
              <a:buNone/>
              <a:defRPr sz="2700"/>
            </a:lvl5pPr>
            <a:lvl6pPr marL="3047924" indent="0">
              <a:buNone/>
              <a:defRPr sz="2700"/>
            </a:lvl6pPr>
            <a:lvl7pPr marL="3657509" indent="0">
              <a:buNone/>
              <a:defRPr sz="2700"/>
            </a:lvl7pPr>
            <a:lvl8pPr marL="4267093" indent="0">
              <a:buNone/>
              <a:defRPr sz="2700"/>
            </a:lvl8pPr>
            <a:lvl9pPr marL="4876678" indent="0">
              <a:buNone/>
              <a:defRPr sz="2700"/>
            </a:lvl9pPr>
          </a:lstStyle>
          <a:p>
            <a:endParaRPr lang="en-US"/>
          </a:p>
        </p:txBody>
      </p:sp>
      <p:sp>
        <p:nvSpPr>
          <p:cNvPr id="4" name="Text Placeholder 3"/>
          <p:cNvSpPr>
            <a:spLocks noGrp="1"/>
          </p:cNvSpPr>
          <p:nvPr>
            <p:ph type="body" sz="half" idx="2"/>
          </p:nvPr>
        </p:nvSpPr>
        <p:spPr>
          <a:xfrm>
            <a:off x="2389717" y="5367338"/>
            <a:ext cx="7315200" cy="804863"/>
          </a:xfrm>
        </p:spPr>
        <p:txBody>
          <a:bodyPr/>
          <a:lstStyle>
            <a:lvl1pPr marL="0" indent="0">
              <a:buNone/>
              <a:defRPr sz="1900"/>
            </a:lvl1pPr>
            <a:lvl2pPr marL="609585" indent="0">
              <a:buNone/>
              <a:defRPr sz="1600"/>
            </a:lvl2pPr>
            <a:lvl3pPr marL="1219170" indent="0">
              <a:buNone/>
              <a:defRPr sz="1300"/>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6D76588A-5827-4843-A700-508233C9F32B}" type="datetimeFigureOut">
              <a:rPr lang="en-US" smtClean="0"/>
              <a:t>8/18/2021</a:t>
            </a:fld>
            <a:endParaRPr lang="en-US"/>
          </a:p>
        </p:txBody>
      </p:sp>
      <p:sp>
        <p:nvSpPr>
          <p:cNvPr id="7" name="Slide Number Placeholder 6"/>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2303958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76588A-5827-4843-A700-508233C9F32B}" type="datetimeFigureOut">
              <a:rPr lang="en-US" smtClean="0"/>
              <a:t>8/18/2021</a:t>
            </a:fld>
            <a:endParaRPr lang="en-US"/>
          </a:p>
        </p:txBody>
      </p:sp>
      <p:sp>
        <p:nvSpPr>
          <p:cNvPr id="6" name="Slide Number Placeholder 5"/>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91096398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1" y="274639"/>
            <a:ext cx="1550609"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76588A-5827-4843-A700-508233C9F32B}" type="datetimeFigureOut">
              <a:rPr lang="en-US" smtClean="0"/>
              <a:t>8/18/2021</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1698332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8/18/2021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8/18/2021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8/18/2021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8/18/2021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8/18/2021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8/18/2021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4.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8/18/2021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73"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E41034"/>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5343072"/>
            <a:ext cx="10972800" cy="1143000"/>
          </a:xfrm>
          <a:prstGeom prst="rect">
            <a:avLst/>
          </a:prstGeom>
        </p:spPr>
        <p:txBody>
          <a:bodyPr vert="horz" lIns="91440" tIns="45720" rIns="91440" bIns="45720" rtlCol="0" anchor="ctr">
            <a:normAutofit/>
          </a:bodyPr>
          <a:lstStyle/>
          <a:p>
            <a:r>
              <a:rPr lang="en-US"/>
              <a:t>Click to edit Master title style</a:t>
            </a:r>
          </a:p>
        </p:txBody>
      </p:sp>
      <p:pic>
        <p:nvPicPr>
          <p:cNvPr id="8" name="Picture 7" descr="Asset 1@4x.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36572" y="991812"/>
            <a:ext cx="3918857" cy="3123469"/>
          </a:xfrm>
          <a:prstGeom prst="rect">
            <a:avLst/>
          </a:prstGeom>
        </p:spPr>
      </p:pic>
    </p:spTree>
    <p:extLst>
      <p:ext uri="{BB962C8B-B14F-4D97-AF65-F5344CB8AC3E}">
        <p14:creationId xmlns:p14="http://schemas.microsoft.com/office/powerpoint/2010/main" val="1247377454"/>
      </p:ext>
    </p:extLst>
  </p:cSld>
  <p:clrMap bg1="lt1" tx1="dk1" bg2="lt2" tx2="dk2" accent1="accent1" accent2="accent2" accent3="accent3" accent4="accent4" accent5="accent5" accent6="accent6" hlink="hlink" folHlink="folHlink"/>
  <p:sldLayoutIdLst>
    <p:sldLayoutId id="2147483669" r:id="rId1"/>
  </p:sldLayoutIdLst>
  <p:txStyles>
    <p:titleStyle>
      <a:lvl1pPr algn="ctr" defTabSz="609585" rtl="0" eaLnBrk="1" latinLnBrk="0" hangingPunct="1">
        <a:spcBef>
          <a:spcPct val="0"/>
        </a:spcBef>
        <a:buNone/>
        <a:defRPr sz="5900" b="1" kern="1200">
          <a:solidFill>
            <a:schemeClr val="bg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300"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00"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700"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700"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700"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700"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700"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700"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8/18/2021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05773456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RESULTS_logo_EN_CMYK_BIG (flat)2_RESULTS_logo_EN_CMYK_BIG.png"/>
          <p:cNvPicPr>
            <a:picLocks noChangeAspect="1"/>
          </p:cNvPicPr>
          <p:nvPr/>
        </p:nvPicPr>
        <p:blipFill>
          <a:blip r:embed="rId14">
            <a:extLst>
              <a:ext uri="{28A0092B-C50C-407E-A947-70E740481C1C}">
                <a14:useLocalDpi xmlns:a14="http://schemas.microsoft.com/office/drawing/2010/main"/>
              </a:ext>
            </a:extLst>
          </a:blip>
          <a:stretch>
            <a:fillRect/>
          </a:stretch>
        </p:blipFill>
        <p:spPr>
          <a:xfrm>
            <a:off x="10478255" y="107889"/>
            <a:ext cx="1631504" cy="1309751"/>
          </a:xfrm>
          <a:prstGeom prst="rect">
            <a:avLst/>
          </a:prstGeom>
        </p:spPr>
      </p:pic>
      <p:sp>
        <p:nvSpPr>
          <p:cNvPr id="2" name="Title Placeholder 1"/>
          <p:cNvSpPr>
            <a:spLocks noGrp="1"/>
          </p:cNvSpPr>
          <p:nvPr>
            <p:ph type="title"/>
          </p:nvPr>
        </p:nvSpPr>
        <p:spPr>
          <a:xfrm>
            <a:off x="609601" y="274639"/>
            <a:ext cx="9868655"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6D76588A-5827-4843-A700-508233C9F32B}" type="datetimeFigureOut">
              <a:rPr lang="en-US" smtClean="0"/>
              <a:t>8/18/2021</a:t>
            </a:fld>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307E6868-079E-1649-B8D1-459B42CE4DE3}" type="slidenum">
              <a:rPr lang="en-US" smtClean="0"/>
              <a:t>‹#›</a:t>
            </a:fld>
            <a:endParaRPr lang="en-US"/>
          </a:p>
        </p:txBody>
      </p:sp>
    </p:spTree>
    <p:extLst>
      <p:ext uri="{BB962C8B-B14F-4D97-AF65-F5344CB8AC3E}">
        <p14:creationId xmlns:p14="http://schemas.microsoft.com/office/powerpoint/2010/main" val="3922636308"/>
      </p:ext>
    </p:extLst>
  </p:cSld>
  <p:clrMap bg1="lt1" tx1="dk1" bg2="lt2" tx2="dk2" accent1="accent1" accent2="accent2" accent3="accent3" accent4="accent4" accent5="accent5" accent6="accent6" hlink="hlink" folHlink="folHlink"/>
  <p:sldLayoutIdLst>
    <p:sldLayoutId id="2147483651" r:id="rId1"/>
    <p:sldLayoutId id="2147483649" r:id="rId2"/>
    <p:sldLayoutId id="2147483650"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ctr" defTabSz="609585" rtl="0" eaLnBrk="1" latinLnBrk="0" hangingPunct="1">
        <a:spcBef>
          <a:spcPct val="0"/>
        </a:spcBef>
        <a:buNone/>
        <a:defRPr sz="5900" kern="1200">
          <a:solidFill>
            <a:schemeClr val="tx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300" kern="1200">
          <a:solidFill>
            <a:schemeClr val="tx1"/>
          </a:solidFill>
          <a:latin typeface="+mn-lt"/>
          <a:ea typeface="+mn-ea"/>
          <a:cs typeface="+mn-cs"/>
        </a:defRPr>
      </a:lvl1pPr>
      <a:lvl2pPr marL="990575" indent="-380990" algn="l" defTabSz="609585" rtl="0" eaLnBrk="1" latinLnBrk="0" hangingPunct="1">
        <a:spcBef>
          <a:spcPct val="20000"/>
        </a:spcBef>
        <a:buFont typeface="Courier New"/>
        <a:buChar char="o"/>
        <a:defRPr sz="3700" kern="1200">
          <a:solidFill>
            <a:schemeClr val="tx1"/>
          </a:solidFill>
          <a:latin typeface="+mn-lt"/>
          <a:ea typeface="+mn-ea"/>
          <a:cs typeface="+mn-cs"/>
        </a:defRPr>
      </a:lvl2pPr>
      <a:lvl3pPr marL="1523962" indent="-304792" algn="l" defTabSz="609585" rtl="0" eaLnBrk="1" latinLnBrk="0" hangingPunct="1">
        <a:spcBef>
          <a:spcPct val="20000"/>
        </a:spcBef>
        <a:buFont typeface="Wingdings" charset="2"/>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700" kern="1200">
          <a:solidFill>
            <a:schemeClr val="tx1"/>
          </a:solidFill>
          <a:latin typeface="+mn-lt"/>
          <a:ea typeface="+mn-ea"/>
          <a:cs typeface="+mn-cs"/>
        </a:defRPr>
      </a:lvl4pPr>
      <a:lvl5pPr marL="2743131" indent="-304792" algn="l" defTabSz="609585" rtl="0" eaLnBrk="1" latinLnBrk="0" hangingPunct="1">
        <a:spcBef>
          <a:spcPct val="20000"/>
        </a:spcBef>
        <a:buFont typeface="Courier New"/>
        <a:buChar char="o"/>
        <a:defRPr sz="2700"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700"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700"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700"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700"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hyperlink" Target="https://results.org/resources/build-a-coalition-of-community-allies/" TargetMode="Externa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hyperlink" Target="https://www.philanthropy.com/article/what-nonprofits-fail-to-say-when-theyre-recruiting-volunteers-but-truly-matters?cid=gen_sign_in" TargetMode="External"/><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https://docs.google.com/document/d/1qLUBTJ_mmC3YmiGtnjgkTMSTipob11ZvNx4VI1mbioA/edit" TargetMode="External"/><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hyperlink" Target="https://kilmer.house.gov/news/press-releases/kilmer-leads-100-members-in-calling-for-american-leadership-to-support-global-education-" TargetMode="External"/><Relationship Id="rId2" Type="http://schemas.openxmlformats.org/officeDocument/2006/relationships/hyperlink" Target="https://ritchietorres.house.gov/sites/evo-subsites/ritchietorres.house.gov/files/evo-media-document/Housing%20Infrastructure%20Priorities%20Final%20House%20Letter.pdf" TargetMode="External"/><Relationship Id="rId1" Type="http://schemas.openxmlformats.org/officeDocument/2006/relationships/slideLayout" Target="../slideLayouts/slideLayout14.xml"/><Relationship Id="rId5" Type="http://schemas.openxmlformats.org/officeDocument/2006/relationships/image" Target="../media/image4.png"/><Relationship Id="rId4" Type="http://schemas.openxmlformats.org/officeDocument/2006/relationships/hyperlink" Target="https://krishnamoorthi.house.gov/media/press-releases/representatives-krishnamoorthi-malinowski-jayapal-and-senators-merkley-and"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propublica.org/article/covid-vaccine-wastage" TargetMode="External"/><Relationship Id="rId2" Type="http://schemas.openxmlformats.org/officeDocument/2006/relationships/hyperlink" Target="https://docs.google.com/document/d/1qLUBTJ_mmC3YmiGtnjgkTMSTipob11ZvNx4VI1mbioA/edit" TargetMode="External"/><Relationship Id="rId1" Type="http://schemas.openxmlformats.org/officeDocument/2006/relationships/slideLayout" Target="../slideLayouts/slideLayout14.xml"/><Relationship Id="rId5" Type="http://schemas.openxmlformats.org/officeDocument/2006/relationships/image" Target="../media/image4.png"/><Relationship Id="rId4" Type="http://schemas.openxmlformats.org/officeDocument/2006/relationships/hyperlink" Target="https://results.org/volunteers/action-center/?vvsrc=%2fcampaigns%2f86727%2frespond"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15CEC6F-775D-124D-9CA4-2E1433027E4B}"/>
              </a:ext>
            </a:extLst>
          </p:cNvPr>
          <p:cNvSpPr txBox="1"/>
          <p:nvPr/>
        </p:nvSpPr>
        <p:spPr>
          <a:xfrm>
            <a:off x="1358730" y="5003910"/>
            <a:ext cx="9474541" cy="1261884"/>
          </a:xfrm>
          <a:prstGeom prst="rect">
            <a:avLst/>
          </a:prstGeom>
          <a:noFill/>
        </p:spPr>
        <p:txBody>
          <a:bodyPr wrap="square" lIns="121920" tIns="60960" rIns="121920" bIns="60960" rtlCol="0" anchor="t">
            <a:spAutoFit/>
          </a:bodyPr>
          <a:lstStyle/>
          <a:p>
            <a:pPr algn="ctr"/>
            <a:r>
              <a:rPr lang="en-US" sz="3700" b="1" dirty="0">
                <a:solidFill>
                  <a:schemeClr val="bg1"/>
                </a:solidFill>
                <a:latin typeface="Open Sans"/>
                <a:ea typeface="Open Sans" panose="020B0606030504020204" pitchFamily="34" charset="0"/>
                <a:cs typeface="Open Sans" panose="020B0606030504020204" pitchFamily="34" charset="0"/>
              </a:rPr>
              <a:t>Action Network Monthly Webinar</a:t>
            </a:r>
          </a:p>
          <a:p>
            <a:pPr algn="ctr"/>
            <a:r>
              <a:rPr lang="en-US" sz="3700" b="1" dirty="0">
                <a:solidFill>
                  <a:schemeClr val="bg1"/>
                </a:solidFill>
                <a:latin typeface="Open Sans"/>
                <a:ea typeface="Open Sans"/>
                <a:cs typeface="Open Sans"/>
              </a:rPr>
              <a:t>August 18th, 2021</a:t>
            </a:r>
          </a:p>
        </p:txBody>
      </p:sp>
    </p:spTree>
    <p:extLst>
      <p:ext uri="{BB962C8B-B14F-4D97-AF65-F5344CB8AC3E}">
        <p14:creationId xmlns:p14="http://schemas.microsoft.com/office/powerpoint/2010/main" val="3610313280"/>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DEC5A-B672-4B34-886A-56CA637E9915}"/>
              </a:ext>
            </a:extLst>
          </p:cNvPr>
          <p:cNvSpPr>
            <a:spLocks noGrp="1"/>
          </p:cNvSpPr>
          <p:nvPr>
            <p:ph type="title"/>
          </p:nvPr>
        </p:nvSpPr>
        <p:spPr/>
        <p:txBody>
          <a:bodyPr/>
          <a:lstStyle/>
          <a:p>
            <a:r>
              <a:rPr lang="en-US" b="1" dirty="0">
                <a:solidFill>
                  <a:srgbClr val="FF0000"/>
                </a:solidFill>
                <a:latin typeface="Open Sans" panose="020B0606030504020204" pitchFamily="34" charset="0"/>
                <a:ea typeface="Open Sans" panose="020B0606030504020204" pitchFamily="34" charset="0"/>
                <a:cs typeface="Open Sans" panose="020B0606030504020204" pitchFamily="34" charset="0"/>
              </a:rPr>
              <a:t>Example of Gmail – Tracking emails</a:t>
            </a:r>
          </a:p>
        </p:txBody>
      </p:sp>
      <p:pic>
        <p:nvPicPr>
          <p:cNvPr id="5" name="Content Placeholder 4" descr="Graphical user interface, text, application, email&#10;&#10;Description automatically generated">
            <a:extLst>
              <a:ext uri="{FF2B5EF4-FFF2-40B4-BE49-F238E27FC236}">
                <a16:creationId xmlns:a16="http://schemas.microsoft.com/office/drawing/2014/main" id="{16B547E3-2D1A-496C-A838-5A636CFDF3C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2407" y="1547132"/>
            <a:ext cx="10614243" cy="5127172"/>
          </a:xfrm>
        </p:spPr>
      </p:pic>
    </p:spTree>
    <p:extLst>
      <p:ext uri="{BB962C8B-B14F-4D97-AF65-F5344CB8AC3E}">
        <p14:creationId xmlns:p14="http://schemas.microsoft.com/office/powerpoint/2010/main" val="2238252876"/>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720C8-8CC7-4188-9B33-B3832B3D51E5}"/>
              </a:ext>
            </a:extLst>
          </p:cNvPr>
          <p:cNvSpPr>
            <a:spLocks noGrp="1"/>
          </p:cNvSpPr>
          <p:nvPr>
            <p:ph type="title"/>
          </p:nvPr>
        </p:nvSpPr>
        <p:spPr>
          <a:xfrm>
            <a:off x="847725" y="141287"/>
            <a:ext cx="10934700" cy="1325563"/>
          </a:xfrm>
        </p:spPr>
        <p:txBody>
          <a:bodyPr/>
          <a:lstStyle/>
          <a:p>
            <a:r>
              <a:rPr lang="en-US" b="1" dirty="0">
                <a:solidFill>
                  <a:srgbClr val="FF0000"/>
                </a:solidFill>
                <a:latin typeface="Open Sans" panose="020B0606030504020204" pitchFamily="34" charset="0"/>
                <a:ea typeface="Open Sans" panose="020B0606030504020204" pitchFamily="34" charset="0"/>
                <a:cs typeface="Open Sans" panose="020B0606030504020204" pitchFamily="34" charset="0"/>
              </a:rPr>
              <a:t>Example of Outlook – Tracking emails</a:t>
            </a:r>
          </a:p>
        </p:txBody>
      </p:sp>
      <p:pic>
        <p:nvPicPr>
          <p:cNvPr id="5" name="Content Placeholder 4" descr="Graphical user interface, text, application, email&#10;&#10;Description automatically generated">
            <a:extLst>
              <a:ext uri="{FF2B5EF4-FFF2-40B4-BE49-F238E27FC236}">
                <a16:creationId xmlns:a16="http://schemas.microsoft.com/office/drawing/2014/main" id="{89ADE588-E17B-4B58-80F1-2EBBAEEC1C3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85850" y="1219200"/>
            <a:ext cx="9906000" cy="5638800"/>
          </a:xfrm>
        </p:spPr>
      </p:pic>
    </p:spTree>
    <p:extLst>
      <p:ext uri="{BB962C8B-B14F-4D97-AF65-F5344CB8AC3E}">
        <p14:creationId xmlns:p14="http://schemas.microsoft.com/office/powerpoint/2010/main" val="217771319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68D9E-FE62-4144-BD31-ED4BDC5E1CD9}"/>
              </a:ext>
            </a:extLst>
          </p:cNvPr>
          <p:cNvSpPr>
            <a:spLocks noGrp="1"/>
          </p:cNvSpPr>
          <p:nvPr>
            <p:ph type="title"/>
          </p:nvPr>
        </p:nvSpPr>
        <p:spPr>
          <a:xfrm>
            <a:off x="1981200" y="285324"/>
            <a:ext cx="10515600" cy="1325563"/>
          </a:xfrm>
        </p:spPr>
        <p:txBody>
          <a:bodyPr/>
          <a:lstStyle/>
          <a:p>
            <a:r>
              <a:rPr lang="en-US" b="1" dirty="0">
                <a:solidFill>
                  <a:srgbClr val="FF0000"/>
                </a:solidFill>
                <a:latin typeface="Open Sans" panose="020B0606030504020204" pitchFamily="34" charset="0"/>
                <a:ea typeface="Open Sans" panose="020B0606030504020204" pitchFamily="34" charset="0"/>
                <a:cs typeface="Open Sans" panose="020B0606030504020204" pitchFamily="34" charset="0"/>
              </a:rPr>
              <a:t>Mailchimp – Tracking Report</a:t>
            </a:r>
          </a:p>
        </p:txBody>
      </p:sp>
      <p:pic>
        <p:nvPicPr>
          <p:cNvPr id="5" name="Content Placeholder 4" descr="Graphical user interface, text&#10;&#10;Description automatically generated">
            <a:extLst>
              <a:ext uri="{FF2B5EF4-FFF2-40B4-BE49-F238E27FC236}">
                <a16:creationId xmlns:a16="http://schemas.microsoft.com/office/drawing/2014/main" id="{6E117402-9664-4232-BF4F-DFE511590AB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1610887"/>
            <a:ext cx="10738133" cy="4881988"/>
          </a:xfrm>
        </p:spPr>
      </p:pic>
    </p:spTree>
    <p:extLst>
      <p:ext uri="{BB962C8B-B14F-4D97-AF65-F5344CB8AC3E}">
        <p14:creationId xmlns:p14="http://schemas.microsoft.com/office/powerpoint/2010/main" val="481186247"/>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63751-80AB-4E39-BA5A-CDC790CE21BF}"/>
              </a:ext>
            </a:extLst>
          </p:cNvPr>
          <p:cNvSpPr>
            <a:spLocks noGrp="1"/>
          </p:cNvSpPr>
          <p:nvPr>
            <p:ph type="title"/>
          </p:nvPr>
        </p:nvSpPr>
        <p:spPr/>
        <p:txBody>
          <a:bodyPr/>
          <a:lstStyle/>
          <a:p>
            <a:pPr algn="ctr"/>
            <a:r>
              <a:rPr lang="en-US" b="1" dirty="0">
                <a:solidFill>
                  <a:srgbClr val="FF0000"/>
                </a:solidFill>
                <a:latin typeface="Open Sans"/>
                <a:ea typeface="Open Sans"/>
                <a:cs typeface="Calibri Light"/>
              </a:rPr>
              <a:t>Letters to the Editor (LTE's) </a:t>
            </a:r>
            <a:endParaRPr lang="en-US" b="1" dirty="0">
              <a:solidFill>
                <a:srgbClr val="FF0000"/>
              </a:solidFill>
              <a:latin typeface="Open Sans"/>
              <a:ea typeface="Open Sans"/>
              <a:cs typeface="Open Sans"/>
            </a:endParaRPr>
          </a:p>
        </p:txBody>
      </p:sp>
      <p:sp>
        <p:nvSpPr>
          <p:cNvPr id="3" name="Content Placeholder 2">
            <a:extLst>
              <a:ext uri="{FF2B5EF4-FFF2-40B4-BE49-F238E27FC236}">
                <a16:creationId xmlns:a16="http://schemas.microsoft.com/office/drawing/2014/main" id="{5C057B29-5ED6-4ACE-87B8-083EA8790795}"/>
              </a:ext>
            </a:extLst>
          </p:cNvPr>
          <p:cNvSpPr>
            <a:spLocks noGrp="1"/>
          </p:cNvSpPr>
          <p:nvPr>
            <p:ph idx="1"/>
          </p:nvPr>
        </p:nvSpPr>
        <p:spPr>
          <a:xfrm>
            <a:off x="838200" y="1607911"/>
            <a:ext cx="10515600" cy="4351338"/>
          </a:xfrm>
        </p:spPr>
        <p:txBody>
          <a:bodyPr vert="horz" lIns="91440" tIns="45720" rIns="91440" bIns="45720" rtlCol="0" anchor="t">
            <a:noAutofit/>
          </a:bodyPr>
          <a:lstStyle/>
          <a:p>
            <a:pPr>
              <a:lnSpc>
                <a:spcPct val="150000"/>
              </a:lnSpc>
            </a:pPr>
            <a:r>
              <a:rPr lang="en-US" sz="1800" b="1" dirty="0">
                <a:latin typeface="Open Sans"/>
                <a:ea typeface="Open Sans"/>
                <a:cs typeface="Open Sans"/>
              </a:rPr>
              <a:t>As part of being a Action Network member, they've agreed to not only contact their member of Congress, but also to write LTE's </a:t>
            </a:r>
            <a:endParaRPr lang="en-US" sz="1800" b="1" dirty="0">
              <a:latin typeface="Open Sans"/>
              <a:ea typeface="Open Sans"/>
              <a:cs typeface="Calibri" panose="020F0502020204030204"/>
            </a:endParaRPr>
          </a:p>
          <a:p>
            <a:pPr>
              <a:lnSpc>
                <a:spcPct val="150000"/>
              </a:lnSpc>
            </a:pPr>
            <a:r>
              <a:rPr lang="en-US" sz="1800" b="1" dirty="0">
                <a:latin typeface="Open Sans"/>
                <a:ea typeface="Open Sans"/>
                <a:cs typeface="Open Sans"/>
              </a:rPr>
              <a:t>Our next Action Alert will be a media alert, which is exciting! </a:t>
            </a:r>
            <a:endParaRPr lang="en-US" sz="1800" b="1" dirty="0">
              <a:latin typeface="Open Sans"/>
              <a:ea typeface="Open Sans"/>
              <a:cs typeface="Calibri"/>
            </a:endParaRPr>
          </a:p>
          <a:p>
            <a:pPr>
              <a:lnSpc>
                <a:spcPct val="150000"/>
              </a:lnSpc>
            </a:pPr>
            <a:r>
              <a:rPr lang="en-US" sz="1800" b="1" dirty="0">
                <a:latin typeface="Open Sans"/>
                <a:ea typeface="Open Sans"/>
                <a:cs typeface="Open Sans"/>
              </a:rPr>
              <a:t>While we encourage your members to personalize their letter, they can hit send these first few times as they get used to this new form of advocacy</a:t>
            </a:r>
            <a:endParaRPr lang="en-US" sz="1800" b="1" dirty="0">
              <a:latin typeface="Open Sans"/>
              <a:ea typeface="Open Sans"/>
              <a:cs typeface="Calibri"/>
            </a:endParaRPr>
          </a:p>
          <a:p>
            <a:pPr>
              <a:lnSpc>
                <a:spcPct val="150000"/>
              </a:lnSpc>
            </a:pPr>
            <a:r>
              <a:rPr lang="en-US" sz="1800" b="1" dirty="0">
                <a:latin typeface="Open Sans"/>
                <a:ea typeface="Open Sans"/>
                <a:cs typeface="Calibri"/>
              </a:rPr>
              <a:t>I would recommend doing some personalized outreach to your most ACTIVE members who have been sending alerts every week and asking them to personalize their letter, I can create a template that you can personalize, if this would be helpful!</a:t>
            </a:r>
          </a:p>
          <a:p>
            <a:pPr>
              <a:lnSpc>
                <a:spcPct val="150000"/>
              </a:lnSpc>
            </a:pPr>
            <a:r>
              <a:rPr lang="en-US" sz="1800" b="1" dirty="0">
                <a:latin typeface="Open Sans"/>
                <a:ea typeface="Open Sans"/>
                <a:cs typeface="Calibri"/>
              </a:rPr>
              <a:t>Since July 15th, there has been an decrease in children who have previously gone hungry, because of the Child Tax Credit monthly payments, and this may affect some of your members. </a:t>
            </a:r>
          </a:p>
          <a:p>
            <a:pPr lvl="1">
              <a:lnSpc>
                <a:spcPct val="150000"/>
              </a:lnSpc>
            </a:pPr>
            <a:endParaRPr lang="en-US" dirty="0">
              <a:latin typeface="Open Sans"/>
              <a:ea typeface="Open Sans"/>
              <a:cs typeface="Open Sans"/>
            </a:endParaRPr>
          </a:p>
          <a:p>
            <a:pPr lvl="1">
              <a:lnSpc>
                <a:spcPct val="150000"/>
              </a:lnSpc>
            </a:pPr>
            <a:endParaRPr lang="en-US" dirty="0">
              <a:latin typeface="Open Sans"/>
              <a:ea typeface="Open Sans"/>
              <a:cs typeface="Open Sans"/>
            </a:endParaRPr>
          </a:p>
        </p:txBody>
      </p:sp>
      <p:pic>
        <p:nvPicPr>
          <p:cNvPr id="5" name="Picture 4" descr="A picture containing logo&#10;&#10;Description automatically generated">
            <a:extLst>
              <a:ext uri="{FF2B5EF4-FFF2-40B4-BE49-F238E27FC236}">
                <a16:creationId xmlns:a16="http://schemas.microsoft.com/office/drawing/2014/main" id="{C59803DD-E517-4190-8C80-26A7122C6A2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44773" y="209160"/>
            <a:ext cx="1064353" cy="827705"/>
          </a:xfrm>
          <a:prstGeom prst="rect">
            <a:avLst/>
          </a:prstGeom>
        </p:spPr>
      </p:pic>
    </p:spTree>
    <p:extLst>
      <p:ext uri="{BB962C8B-B14F-4D97-AF65-F5344CB8AC3E}">
        <p14:creationId xmlns:p14="http://schemas.microsoft.com/office/powerpoint/2010/main" val="1694267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arn(inVertical)">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wipe(down)">
                                      <p:cBhvr>
                                        <p:cTn id="3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9E93A-721A-46EF-803B-C49EF3BD2D50}"/>
              </a:ext>
            </a:extLst>
          </p:cNvPr>
          <p:cNvSpPr>
            <a:spLocks noGrp="1"/>
          </p:cNvSpPr>
          <p:nvPr>
            <p:ph type="title"/>
          </p:nvPr>
        </p:nvSpPr>
        <p:spPr/>
        <p:txBody>
          <a:bodyPr/>
          <a:lstStyle/>
          <a:p>
            <a:pPr algn="ctr"/>
            <a:r>
              <a:rPr lang="en-US" b="1" dirty="0">
                <a:solidFill>
                  <a:srgbClr val="FF0000"/>
                </a:solidFill>
                <a:latin typeface="Open Sans"/>
                <a:ea typeface="Open Sans"/>
                <a:cs typeface="Calibri Light"/>
              </a:rPr>
              <a:t>LTE's continued</a:t>
            </a:r>
            <a:endParaRPr lang="en-US" b="1" dirty="0">
              <a:solidFill>
                <a:srgbClr val="FF0000"/>
              </a:solidFill>
              <a:latin typeface="Open Sans"/>
              <a:ea typeface="Open Sans"/>
              <a:cs typeface="Open Sans"/>
            </a:endParaRPr>
          </a:p>
        </p:txBody>
      </p:sp>
      <p:sp>
        <p:nvSpPr>
          <p:cNvPr id="3" name="Content Placeholder 2">
            <a:extLst>
              <a:ext uri="{FF2B5EF4-FFF2-40B4-BE49-F238E27FC236}">
                <a16:creationId xmlns:a16="http://schemas.microsoft.com/office/drawing/2014/main" id="{CC79C080-3863-4B63-8A4B-A3FB68D5AAE4}"/>
              </a:ext>
            </a:extLst>
          </p:cNvPr>
          <p:cNvSpPr>
            <a:spLocks noGrp="1"/>
          </p:cNvSpPr>
          <p:nvPr>
            <p:ph idx="1"/>
          </p:nvPr>
        </p:nvSpPr>
        <p:spPr/>
        <p:txBody>
          <a:bodyPr vert="horz" lIns="91440" tIns="45720" rIns="91440" bIns="45720" rtlCol="0" anchor="t">
            <a:normAutofit/>
          </a:bodyPr>
          <a:lstStyle/>
          <a:p>
            <a:pPr lvl="1"/>
            <a:r>
              <a:rPr lang="en-US" b="1" dirty="0">
                <a:latin typeface="Open Sans"/>
                <a:ea typeface="Open Sans"/>
                <a:cs typeface="Calibri"/>
              </a:rPr>
              <a:t>As managers, you would do some local research from newspapers in your area to provide "hooks" for your members to use</a:t>
            </a:r>
            <a:endParaRPr lang="en-US" dirty="0"/>
          </a:p>
          <a:p>
            <a:pPr lvl="2"/>
            <a:r>
              <a:rPr lang="en-US" b="1" dirty="0">
                <a:latin typeface="Open Sans"/>
                <a:ea typeface="Open Sans"/>
                <a:cs typeface="Calibri"/>
              </a:rPr>
              <a:t>This would help them grow their confidence with writing one</a:t>
            </a:r>
            <a:endParaRPr lang="en-US" dirty="0">
              <a:latin typeface="Calibri"/>
              <a:ea typeface="Open Sans"/>
              <a:cs typeface="Calibri"/>
            </a:endParaRPr>
          </a:p>
          <a:p>
            <a:pPr lvl="2"/>
            <a:r>
              <a:rPr lang="en-US" b="1" dirty="0">
                <a:latin typeface="Open Sans"/>
                <a:ea typeface="Open Sans"/>
                <a:cs typeface="Calibri"/>
              </a:rPr>
              <a:t>We would have a </a:t>
            </a:r>
            <a:r>
              <a:rPr lang="en-US" b="1" dirty="0">
                <a:latin typeface="Open Sans"/>
                <a:ea typeface="+mn-lt"/>
                <a:cs typeface="+mn-lt"/>
              </a:rPr>
              <a:t>1-minute option hit send, 5-minute option hit send, 10-minute option hit send (personalize LTE and include hook)</a:t>
            </a:r>
          </a:p>
          <a:p>
            <a:pPr marL="457200" lvl="1" indent="0">
              <a:buNone/>
            </a:pPr>
            <a:endParaRPr lang="en-US" b="1" dirty="0">
              <a:latin typeface="Open Sans"/>
              <a:ea typeface="Open Sans"/>
              <a:cs typeface="Calibri"/>
            </a:endParaRPr>
          </a:p>
          <a:p>
            <a:pPr lvl="1"/>
            <a:r>
              <a:rPr lang="en-US" b="1" dirty="0">
                <a:latin typeface="Open Sans"/>
                <a:ea typeface="Open Sans"/>
                <a:cs typeface="Calibri"/>
              </a:rPr>
              <a:t>Thoughts on having an LTE webinar that you can invite your members to and RESULTS staff will run? </a:t>
            </a:r>
          </a:p>
          <a:p>
            <a:pPr lvl="2"/>
            <a:r>
              <a:rPr lang="en-US" b="1" dirty="0">
                <a:latin typeface="Open Sans"/>
                <a:ea typeface="Open Sans"/>
                <a:cs typeface="Calibri"/>
              </a:rPr>
              <a:t>Even if we get one person that shows up, that's a success!</a:t>
            </a:r>
          </a:p>
          <a:p>
            <a:pPr lvl="2"/>
            <a:r>
              <a:rPr lang="en-US" b="1" dirty="0">
                <a:latin typeface="Open Sans"/>
                <a:ea typeface="Open Sans"/>
                <a:cs typeface="Calibri"/>
              </a:rPr>
              <a:t>If no one shows up, we can review other ways to teach your members to personalize their media!</a:t>
            </a:r>
          </a:p>
          <a:p>
            <a:pPr marL="457200" lvl="1" indent="0">
              <a:buNone/>
            </a:pPr>
            <a:endParaRPr lang="en-US" b="1" dirty="0">
              <a:latin typeface="Open Sans"/>
              <a:ea typeface="Open Sans"/>
              <a:cs typeface="Calibri"/>
            </a:endParaRPr>
          </a:p>
          <a:p>
            <a:pPr marL="457200" lvl="1" indent="0">
              <a:buNone/>
            </a:pPr>
            <a:endParaRPr lang="en-US" dirty="0">
              <a:latin typeface="Calibri"/>
              <a:ea typeface="Open Sans"/>
              <a:cs typeface="Calibri"/>
            </a:endParaRPr>
          </a:p>
        </p:txBody>
      </p:sp>
    </p:spTree>
    <p:extLst>
      <p:ext uri="{BB962C8B-B14F-4D97-AF65-F5344CB8AC3E}">
        <p14:creationId xmlns:p14="http://schemas.microsoft.com/office/powerpoint/2010/main" val="243673961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arn(inVertical)">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5" presetClass="entr" presetSubtype="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2000"/>
                                        <p:tgtEl>
                                          <p:spTgt spid="3">
                                            <p:txEl>
                                              <p:pRg st="5" end="5"/>
                                            </p:txEl>
                                          </p:spTgt>
                                        </p:tgtEl>
                                      </p:cBhvr>
                                    </p:animEffect>
                                    <p:anim calcmode="lin" valueType="num">
                                      <p:cBhvr>
                                        <p:cTn id="27"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28"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26"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wipe(down)">
                                      <p:cBhvr>
                                        <p:cTn id="33" dur="580">
                                          <p:stCondLst>
                                            <p:cond delay="0"/>
                                          </p:stCondLst>
                                        </p:cTn>
                                        <p:tgtEl>
                                          <p:spTgt spid="3">
                                            <p:txEl>
                                              <p:pRg st="6" end="6"/>
                                            </p:txEl>
                                          </p:spTgt>
                                        </p:tgtEl>
                                      </p:cBhvr>
                                    </p:animEffect>
                                    <p:anim calcmode="lin" valueType="num">
                                      <p:cBhvr>
                                        <p:cTn id="34"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39" dur="26">
                                          <p:stCondLst>
                                            <p:cond delay="650"/>
                                          </p:stCondLst>
                                        </p:cTn>
                                        <p:tgtEl>
                                          <p:spTgt spid="3">
                                            <p:txEl>
                                              <p:pRg st="6" end="6"/>
                                            </p:txEl>
                                          </p:spTgt>
                                        </p:tgtEl>
                                      </p:cBhvr>
                                      <p:to x="100000" y="60000"/>
                                    </p:animScale>
                                    <p:animScale>
                                      <p:cBhvr>
                                        <p:cTn id="40" dur="166" decel="50000">
                                          <p:stCondLst>
                                            <p:cond delay="676"/>
                                          </p:stCondLst>
                                        </p:cTn>
                                        <p:tgtEl>
                                          <p:spTgt spid="3">
                                            <p:txEl>
                                              <p:pRg st="6" end="6"/>
                                            </p:txEl>
                                          </p:spTgt>
                                        </p:tgtEl>
                                      </p:cBhvr>
                                      <p:to x="100000" y="100000"/>
                                    </p:animScale>
                                    <p:animScale>
                                      <p:cBhvr>
                                        <p:cTn id="41" dur="26">
                                          <p:stCondLst>
                                            <p:cond delay="1312"/>
                                          </p:stCondLst>
                                        </p:cTn>
                                        <p:tgtEl>
                                          <p:spTgt spid="3">
                                            <p:txEl>
                                              <p:pRg st="6" end="6"/>
                                            </p:txEl>
                                          </p:spTgt>
                                        </p:tgtEl>
                                      </p:cBhvr>
                                      <p:to x="100000" y="80000"/>
                                    </p:animScale>
                                    <p:animScale>
                                      <p:cBhvr>
                                        <p:cTn id="42" dur="166" decel="50000">
                                          <p:stCondLst>
                                            <p:cond delay="1338"/>
                                          </p:stCondLst>
                                        </p:cTn>
                                        <p:tgtEl>
                                          <p:spTgt spid="3">
                                            <p:txEl>
                                              <p:pRg st="6" end="6"/>
                                            </p:txEl>
                                          </p:spTgt>
                                        </p:tgtEl>
                                      </p:cBhvr>
                                      <p:to x="100000" y="100000"/>
                                    </p:animScale>
                                    <p:animScale>
                                      <p:cBhvr>
                                        <p:cTn id="43" dur="26">
                                          <p:stCondLst>
                                            <p:cond delay="1642"/>
                                          </p:stCondLst>
                                        </p:cTn>
                                        <p:tgtEl>
                                          <p:spTgt spid="3">
                                            <p:txEl>
                                              <p:pRg st="6" end="6"/>
                                            </p:txEl>
                                          </p:spTgt>
                                        </p:tgtEl>
                                      </p:cBhvr>
                                      <p:to x="100000" y="90000"/>
                                    </p:animScale>
                                    <p:animScale>
                                      <p:cBhvr>
                                        <p:cTn id="44" dur="166" decel="50000">
                                          <p:stCondLst>
                                            <p:cond delay="1668"/>
                                          </p:stCondLst>
                                        </p:cTn>
                                        <p:tgtEl>
                                          <p:spTgt spid="3">
                                            <p:txEl>
                                              <p:pRg st="6" end="6"/>
                                            </p:txEl>
                                          </p:spTgt>
                                        </p:tgtEl>
                                      </p:cBhvr>
                                      <p:to x="100000" y="100000"/>
                                    </p:animScale>
                                    <p:animScale>
                                      <p:cBhvr>
                                        <p:cTn id="45" dur="26">
                                          <p:stCondLst>
                                            <p:cond delay="1808"/>
                                          </p:stCondLst>
                                        </p:cTn>
                                        <p:tgtEl>
                                          <p:spTgt spid="3">
                                            <p:txEl>
                                              <p:pRg st="6" end="6"/>
                                            </p:txEl>
                                          </p:spTgt>
                                        </p:tgtEl>
                                      </p:cBhvr>
                                      <p:to x="100000" y="95000"/>
                                    </p:animScale>
                                    <p:animScale>
                                      <p:cBhvr>
                                        <p:cTn id="46"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0FCC4-3B9C-4806-BA0F-C323251FD574}"/>
              </a:ext>
            </a:extLst>
          </p:cNvPr>
          <p:cNvSpPr>
            <a:spLocks noGrp="1"/>
          </p:cNvSpPr>
          <p:nvPr>
            <p:ph type="title"/>
          </p:nvPr>
        </p:nvSpPr>
        <p:spPr>
          <a:xfrm>
            <a:off x="999506" y="2630328"/>
            <a:ext cx="10515600" cy="1325563"/>
          </a:xfrm>
        </p:spPr>
        <p:txBody>
          <a:bodyPr>
            <a:noAutofit/>
          </a:bodyPr>
          <a:lstStyle/>
          <a:p>
            <a:pPr algn="ctr"/>
            <a:r>
              <a:rPr lang="en-US" sz="6000" b="1" dirty="0">
                <a:solidFill>
                  <a:srgbClr val="FF0000"/>
                </a:solidFill>
                <a:latin typeface="Open Sans"/>
                <a:ea typeface="Open Sans"/>
                <a:cs typeface="Calibri Light"/>
              </a:rPr>
              <a:t>Who has added new members to their network? </a:t>
            </a:r>
          </a:p>
        </p:txBody>
      </p:sp>
      <p:pic>
        <p:nvPicPr>
          <p:cNvPr id="5" name="Picture 4" descr="A picture containing logo&#10;&#10;Description automatically generated">
            <a:extLst>
              <a:ext uri="{FF2B5EF4-FFF2-40B4-BE49-F238E27FC236}">
                <a16:creationId xmlns:a16="http://schemas.microsoft.com/office/drawing/2014/main" id="{956C85F2-3DA3-4B01-99EA-E92CC5CDE90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74659" y="209160"/>
            <a:ext cx="1434467" cy="1143390"/>
          </a:xfrm>
          <a:prstGeom prst="rect">
            <a:avLst/>
          </a:prstGeom>
        </p:spPr>
      </p:pic>
    </p:spTree>
    <p:extLst>
      <p:ext uri="{BB962C8B-B14F-4D97-AF65-F5344CB8AC3E}">
        <p14:creationId xmlns:p14="http://schemas.microsoft.com/office/powerpoint/2010/main" val="308137540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BA22F-A029-4B97-8FD9-C04C3C9FAD35}"/>
              </a:ext>
            </a:extLst>
          </p:cNvPr>
          <p:cNvSpPr>
            <a:spLocks noGrp="1"/>
          </p:cNvSpPr>
          <p:nvPr>
            <p:ph type="title"/>
          </p:nvPr>
        </p:nvSpPr>
        <p:spPr>
          <a:xfrm>
            <a:off x="370587" y="156087"/>
            <a:ext cx="10515600" cy="1325563"/>
          </a:xfrm>
        </p:spPr>
        <p:txBody>
          <a:bodyPr>
            <a:normAutofit/>
          </a:bodyPr>
          <a:lstStyle/>
          <a:p>
            <a:pPr algn="ctr"/>
            <a:r>
              <a:rPr lang="en-US" sz="3600" b="1" dirty="0">
                <a:solidFill>
                  <a:srgbClr val="FF0000"/>
                </a:solidFill>
                <a:latin typeface="Open Sans"/>
                <a:ea typeface="Open Sans"/>
                <a:cs typeface="Calibri Light"/>
              </a:rPr>
              <a:t>August Update on Member Outreach</a:t>
            </a:r>
            <a:endParaRPr lang="en-US"/>
          </a:p>
        </p:txBody>
      </p:sp>
      <p:graphicFrame>
        <p:nvGraphicFramePr>
          <p:cNvPr id="7" name="Table 7">
            <a:extLst>
              <a:ext uri="{FF2B5EF4-FFF2-40B4-BE49-F238E27FC236}">
                <a16:creationId xmlns:a16="http://schemas.microsoft.com/office/drawing/2014/main" id="{A06D03F9-3D48-4D01-B19B-0C8B42907DE8}"/>
              </a:ext>
            </a:extLst>
          </p:cNvPr>
          <p:cNvGraphicFramePr>
            <a:graphicFrameLocks noGrp="1"/>
          </p:cNvGraphicFramePr>
          <p:nvPr>
            <p:ph idx="1"/>
            <p:extLst>
              <p:ext uri="{D42A27DB-BD31-4B8C-83A1-F6EECF244321}">
                <p14:modId xmlns:p14="http://schemas.microsoft.com/office/powerpoint/2010/main" val="1718816345"/>
              </p:ext>
            </p:extLst>
          </p:nvPr>
        </p:nvGraphicFramePr>
        <p:xfrm>
          <a:off x="1959428" y="1600200"/>
          <a:ext cx="8288352" cy="5109751"/>
        </p:xfrm>
        <a:graphic>
          <a:graphicData uri="http://schemas.openxmlformats.org/drawingml/2006/table">
            <a:tbl>
              <a:tblPr firstRow="1" bandRow="1">
                <a:tableStyleId>{5C22544A-7EE6-4342-B048-85BDC9FD1C3A}</a:tableStyleId>
              </a:tblPr>
              <a:tblGrid>
                <a:gridCol w="2493356">
                  <a:extLst>
                    <a:ext uri="{9D8B030D-6E8A-4147-A177-3AD203B41FA5}">
                      <a16:colId xmlns:a16="http://schemas.microsoft.com/office/drawing/2014/main" val="222199457"/>
                    </a:ext>
                  </a:extLst>
                </a:gridCol>
                <a:gridCol w="3164643">
                  <a:extLst>
                    <a:ext uri="{9D8B030D-6E8A-4147-A177-3AD203B41FA5}">
                      <a16:colId xmlns:a16="http://schemas.microsoft.com/office/drawing/2014/main" val="2632605905"/>
                    </a:ext>
                  </a:extLst>
                </a:gridCol>
                <a:gridCol w="2630353">
                  <a:extLst>
                    <a:ext uri="{9D8B030D-6E8A-4147-A177-3AD203B41FA5}">
                      <a16:colId xmlns:a16="http://schemas.microsoft.com/office/drawing/2014/main" val="2931360847"/>
                    </a:ext>
                  </a:extLst>
                </a:gridCol>
              </a:tblGrid>
              <a:tr h="1778181">
                <a:tc>
                  <a:txBody>
                    <a:bodyPr/>
                    <a:lstStyle/>
                    <a:p>
                      <a:pPr algn="ctr"/>
                      <a:r>
                        <a:rPr lang="en-US" sz="2000" dirty="0">
                          <a:latin typeface="Open Sans"/>
                        </a:rPr>
                        <a:t>States</a:t>
                      </a:r>
                    </a:p>
                  </a:txBody>
                  <a:tcPr>
                    <a:solidFill>
                      <a:srgbClr val="FF0000"/>
                    </a:solidFill>
                  </a:tcPr>
                </a:tc>
                <a:tc>
                  <a:txBody>
                    <a:bodyPr/>
                    <a:lstStyle/>
                    <a:p>
                      <a:pPr algn="ctr"/>
                      <a:r>
                        <a:rPr lang="en-US" sz="2000" dirty="0">
                          <a:latin typeface="Open Sans"/>
                        </a:rPr>
                        <a:t>Number of Advocates I've reached out to from </a:t>
                      </a:r>
                      <a:r>
                        <a:rPr lang="en-US" sz="2000" dirty="0" err="1">
                          <a:latin typeface="Open Sans"/>
                        </a:rPr>
                        <a:t>VoterVoice</a:t>
                      </a:r>
                    </a:p>
                  </a:txBody>
                  <a:tcPr>
                    <a:solidFill>
                      <a:srgbClr val="FF0000"/>
                    </a:solidFill>
                  </a:tcPr>
                </a:tc>
                <a:tc>
                  <a:txBody>
                    <a:bodyPr/>
                    <a:lstStyle/>
                    <a:p>
                      <a:pPr algn="ctr"/>
                      <a:r>
                        <a:rPr lang="en-US" sz="2000" dirty="0">
                          <a:latin typeface="Open Sans"/>
                        </a:rPr>
                        <a:t>Number of Advocates who want to become Members</a:t>
                      </a:r>
                    </a:p>
                    <a:p>
                      <a:pPr lvl="0" algn="ctr">
                        <a:buNone/>
                      </a:pPr>
                      <a:endParaRPr lang="en-US" sz="2000" dirty="0">
                        <a:latin typeface="Open Sans"/>
                      </a:endParaRPr>
                    </a:p>
                  </a:txBody>
                  <a:tcPr>
                    <a:solidFill>
                      <a:srgbClr val="FF0000"/>
                    </a:solidFill>
                  </a:tcPr>
                </a:tc>
                <a:extLst>
                  <a:ext uri="{0D108BD9-81ED-4DB2-BD59-A6C34878D82A}">
                    <a16:rowId xmlns:a16="http://schemas.microsoft.com/office/drawing/2014/main" val="94836654"/>
                  </a:ext>
                </a:extLst>
              </a:tr>
              <a:tr h="425015">
                <a:tc>
                  <a:txBody>
                    <a:bodyPr/>
                    <a:lstStyle/>
                    <a:p>
                      <a:r>
                        <a:rPr lang="en-US" sz="1800" b="1" dirty="0">
                          <a:solidFill>
                            <a:schemeClr val="bg1"/>
                          </a:solidFill>
                          <a:latin typeface="Open Sans"/>
                        </a:rPr>
                        <a:t>Texas</a:t>
                      </a:r>
                    </a:p>
                  </a:txBody>
                  <a:tcPr>
                    <a:solidFill>
                      <a:srgbClr val="000000"/>
                    </a:solidFill>
                  </a:tcPr>
                </a:tc>
                <a:tc>
                  <a:txBody>
                    <a:bodyPr/>
                    <a:lstStyle/>
                    <a:p>
                      <a:r>
                        <a:rPr lang="en-US" sz="1800" b="1" dirty="0">
                          <a:solidFill>
                            <a:schemeClr val="bg1"/>
                          </a:solidFill>
                          <a:latin typeface="Open Sans"/>
                        </a:rPr>
                        <a:t>342</a:t>
                      </a:r>
                    </a:p>
                  </a:txBody>
                  <a:tcPr>
                    <a:solidFill>
                      <a:srgbClr val="000000"/>
                    </a:solidFill>
                  </a:tcPr>
                </a:tc>
                <a:tc>
                  <a:txBody>
                    <a:bodyPr/>
                    <a:lstStyle/>
                    <a:p>
                      <a:r>
                        <a:rPr lang="en-US" sz="1800" b="1" dirty="0">
                          <a:solidFill>
                            <a:schemeClr val="bg1"/>
                          </a:solidFill>
                          <a:latin typeface="Open Sans"/>
                        </a:rPr>
                        <a:t>3</a:t>
                      </a:r>
                    </a:p>
                  </a:txBody>
                  <a:tcPr>
                    <a:solidFill>
                      <a:srgbClr val="000000"/>
                    </a:solidFill>
                  </a:tcPr>
                </a:tc>
                <a:extLst>
                  <a:ext uri="{0D108BD9-81ED-4DB2-BD59-A6C34878D82A}">
                    <a16:rowId xmlns:a16="http://schemas.microsoft.com/office/drawing/2014/main" val="1357242610"/>
                  </a:ext>
                </a:extLst>
              </a:tr>
              <a:tr h="411305">
                <a:tc>
                  <a:txBody>
                    <a:bodyPr/>
                    <a:lstStyle/>
                    <a:p>
                      <a:r>
                        <a:rPr lang="en-US" sz="1800" b="1" dirty="0">
                          <a:solidFill>
                            <a:schemeClr val="bg1"/>
                          </a:solidFill>
                          <a:latin typeface="Open Sans"/>
                        </a:rPr>
                        <a:t>Maryland</a:t>
                      </a:r>
                    </a:p>
                  </a:txBody>
                  <a:tcPr>
                    <a:solidFill>
                      <a:srgbClr val="000000"/>
                    </a:solidFill>
                  </a:tcPr>
                </a:tc>
                <a:tc>
                  <a:txBody>
                    <a:bodyPr/>
                    <a:lstStyle/>
                    <a:p>
                      <a:r>
                        <a:rPr lang="en-US" sz="1800" b="1" dirty="0">
                          <a:solidFill>
                            <a:schemeClr val="bg1"/>
                          </a:solidFill>
                          <a:latin typeface="Open Sans"/>
                        </a:rPr>
                        <a:t>529</a:t>
                      </a:r>
                    </a:p>
                  </a:txBody>
                  <a:tcPr>
                    <a:solidFill>
                      <a:srgbClr val="000000"/>
                    </a:solidFill>
                  </a:tcPr>
                </a:tc>
                <a:tc>
                  <a:txBody>
                    <a:bodyPr/>
                    <a:lstStyle/>
                    <a:p>
                      <a:r>
                        <a:rPr lang="en-US" sz="1800" b="1" dirty="0">
                          <a:solidFill>
                            <a:schemeClr val="bg1"/>
                          </a:solidFill>
                          <a:latin typeface="Open Sans"/>
                        </a:rPr>
                        <a:t>3</a:t>
                      </a:r>
                    </a:p>
                  </a:txBody>
                  <a:tcPr>
                    <a:solidFill>
                      <a:srgbClr val="000000"/>
                    </a:solidFill>
                  </a:tcPr>
                </a:tc>
                <a:extLst>
                  <a:ext uri="{0D108BD9-81ED-4DB2-BD59-A6C34878D82A}">
                    <a16:rowId xmlns:a16="http://schemas.microsoft.com/office/drawing/2014/main" val="1179478966"/>
                  </a:ext>
                </a:extLst>
              </a:tr>
              <a:tr h="425015">
                <a:tc>
                  <a:txBody>
                    <a:bodyPr/>
                    <a:lstStyle/>
                    <a:p>
                      <a:r>
                        <a:rPr lang="en-US" sz="1800" b="1" dirty="0">
                          <a:solidFill>
                            <a:schemeClr val="bg1"/>
                          </a:solidFill>
                          <a:latin typeface="Open Sans"/>
                        </a:rPr>
                        <a:t>West Virginia</a:t>
                      </a:r>
                    </a:p>
                  </a:txBody>
                  <a:tcPr>
                    <a:solidFill>
                      <a:srgbClr val="000000"/>
                    </a:solidFill>
                  </a:tcPr>
                </a:tc>
                <a:tc>
                  <a:txBody>
                    <a:bodyPr/>
                    <a:lstStyle/>
                    <a:p>
                      <a:r>
                        <a:rPr lang="en-US" sz="1800" b="1" dirty="0">
                          <a:solidFill>
                            <a:schemeClr val="bg1"/>
                          </a:solidFill>
                          <a:latin typeface="Open Sans"/>
                        </a:rPr>
                        <a:t>97</a:t>
                      </a:r>
                    </a:p>
                  </a:txBody>
                  <a:tcPr>
                    <a:solidFill>
                      <a:srgbClr val="000000"/>
                    </a:solidFill>
                  </a:tcPr>
                </a:tc>
                <a:tc>
                  <a:txBody>
                    <a:bodyPr/>
                    <a:lstStyle/>
                    <a:p>
                      <a:r>
                        <a:rPr lang="en-US" sz="1800" b="1" dirty="0">
                          <a:solidFill>
                            <a:schemeClr val="bg1"/>
                          </a:solidFill>
                          <a:latin typeface="Open Sans"/>
                        </a:rPr>
                        <a:t>0</a:t>
                      </a:r>
                    </a:p>
                  </a:txBody>
                  <a:tcPr>
                    <a:solidFill>
                      <a:srgbClr val="000000"/>
                    </a:solidFill>
                  </a:tcPr>
                </a:tc>
                <a:extLst>
                  <a:ext uri="{0D108BD9-81ED-4DB2-BD59-A6C34878D82A}">
                    <a16:rowId xmlns:a16="http://schemas.microsoft.com/office/drawing/2014/main" val="1336470228"/>
                  </a:ext>
                </a:extLst>
              </a:tr>
              <a:tr h="411305">
                <a:tc>
                  <a:txBody>
                    <a:bodyPr/>
                    <a:lstStyle/>
                    <a:p>
                      <a:r>
                        <a:rPr lang="en-US" sz="1800" b="1" dirty="0">
                          <a:solidFill>
                            <a:schemeClr val="bg1"/>
                          </a:solidFill>
                          <a:latin typeface="Open Sans"/>
                        </a:rPr>
                        <a:t>Wisconsin</a:t>
                      </a:r>
                    </a:p>
                  </a:txBody>
                  <a:tcPr>
                    <a:solidFill>
                      <a:srgbClr val="000000"/>
                    </a:solidFill>
                  </a:tcPr>
                </a:tc>
                <a:tc>
                  <a:txBody>
                    <a:bodyPr/>
                    <a:lstStyle/>
                    <a:p>
                      <a:r>
                        <a:rPr lang="en-US" sz="1800" b="1" dirty="0">
                          <a:solidFill>
                            <a:schemeClr val="bg1"/>
                          </a:solidFill>
                          <a:latin typeface="Open Sans"/>
                        </a:rPr>
                        <a:t>255</a:t>
                      </a:r>
                    </a:p>
                  </a:txBody>
                  <a:tcPr>
                    <a:solidFill>
                      <a:srgbClr val="000000"/>
                    </a:solidFill>
                  </a:tcPr>
                </a:tc>
                <a:tc>
                  <a:txBody>
                    <a:bodyPr/>
                    <a:lstStyle/>
                    <a:p>
                      <a:r>
                        <a:rPr lang="en-US" sz="1800" b="1" dirty="0">
                          <a:solidFill>
                            <a:schemeClr val="bg1"/>
                          </a:solidFill>
                          <a:latin typeface="Open Sans"/>
                        </a:rPr>
                        <a:t>3</a:t>
                      </a:r>
                    </a:p>
                  </a:txBody>
                  <a:tcPr>
                    <a:solidFill>
                      <a:srgbClr val="000000"/>
                    </a:solidFill>
                  </a:tcPr>
                </a:tc>
                <a:extLst>
                  <a:ext uri="{0D108BD9-81ED-4DB2-BD59-A6C34878D82A}">
                    <a16:rowId xmlns:a16="http://schemas.microsoft.com/office/drawing/2014/main" val="3691059200"/>
                  </a:ext>
                </a:extLst>
              </a:tr>
              <a:tr h="411305">
                <a:tc>
                  <a:txBody>
                    <a:bodyPr/>
                    <a:lstStyle/>
                    <a:p>
                      <a:r>
                        <a:rPr lang="en-US" sz="1800" b="1" dirty="0">
                          <a:solidFill>
                            <a:schemeClr val="bg1"/>
                          </a:solidFill>
                          <a:latin typeface="Open Sans"/>
                        </a:rPr>
                        <a:t>Alaska</a:t>
                      </a:r>
                    </a:p>
                  </a:txBody>
                  <a:tcPr>
                    <a:solidFill>
                      <a:srgbClr val="000000"/>
                    </a:solidFill>
                  </a:tcPr>
                </a:tc>
                <a:tc>
                  <a:txBody>
                    <a:bodyPr/>
                    <a:lstStyle/>
                    <a:p>
                      <a:r>
                        <a:rPr lang="en-US" sz="1800" b="1" dirty="0">
                          <a:solidFill>
                            <a:schemeClr val="bg1"/>
                          </a:solidFill>
                          <a:latin typeface="Open Sans"/>
                        </a:rPr>
                        <a:t>107</a:t>
                      </a:r>
                    </a:p>
                  </a:txBody>
                  <a:tcPr>
                    <a:solidFill>
                      <a:srgbClr val="000000"/>
                    </a:solidFill>
                  </a:tcPr>
                </a:tc>
                <a:tc>
                  <a:txBody>
                    <a:bodyPr/>
                    <a:lstStyle/>
                    <a:p>
                      <a:r>
                        <a:rPr lang="en-US" sz="1800" b="1" dirty="0">
                          <a:solidFill>
                            <a:schemeClr val="bg1"/>
                          </a:solidFill>
                          <a:latin typeface="Open Sans"/>
                        </a:rPr>
                        <a:t>0</a:t>
                      </a:r>
                    </a:p>
                  </a:txBody>
                  <a:tcPr>
                    <a:solidFill>
                      <a:srgbClr val="000000"/>
                    </a:solidFill>
                  </a:tcPr>
                </a:tc>
                <a:extLst>
                  <a:ext uri="{0D108BD9-81ED-4DB2-BD59-A6C34878D82A}">
                    <a16:rowId xmlns:a16="http://schemas.microsoft.com/office/drawing/2014/main" val="1559559056"/>
                  </a:ext>
                </a:extLst>
              </a:tr>
              <a:tr h="425015">
                <a:tc>
                  <a:txBody>
                    <a:bodyPr/>
                    <a:lstStyle/>
                    <a:p>
                      <a:r>
                        <a:rPr lang="en-US" sz="1800" b="1" dirty="0">
                          <a:solidFill>
                            <a:schemeClr val="bg1"/>
                          </a:solidFill>
                          <a:latin typeface="Open Sans"/>
                        </a:rPr>
                        <a:t>North Carolina</a:t>
                      </a:r>
                    </a:p>
                  </a:txBody>
                  <a:tcPr>
                    <a:solidFill>
                      <a:srgbClr val="000000"/>
                    </a:solidFill>
                  </a:tcPr>
                </a:tc>
                <a:tc>
                  <a:txBody>
                    <a:bodyPr/>
                    <a:lstStyle/>
                    <a:p>
                      <a:r>
                        <a:rPr lang="en-US" sz="1800" b="1" dirty="0">
                          <a:solidFill>
                            <a:schemeClr val="bg1"/>
                          </a:solidFill>
                          <a:latin typeface="Open Sans"/>
                        </a:rPr>
                        <a:t>176</a:t>
                      </a:r>
                    </a:p>
                  </a:txBody>
                  <a:tcPr>
                    <a:solidFill>
                      <a:srgbClr val="000000"/>
                    </a:solidFill>
                  </a:tcPr>
                </a:tc>
                <a:tc>
                  <a:txBody>
                    <a:bodyPr/>
                    <a:lstStyle/>
                    <a:p>
                      <a:r>
                        <a:rPr lang="en-US" sz="1800" b="1" dirty="0">
                          <a:solidFill>
                            <a:schemeClr val="bg1"/>
                          </a:solidFill>
                          <a:latin typeface="Open Sans"/>
                        </a:rPr>
                        <a:t>3</a:t>
                      </a:r>
                    </a:p>
                  </a:txBody>
                  <a:tcPr>
                    <a:solidFill>
                      <a:srgbClr val="000000"/>
                    </a:solidFill>
                  </a:tcPr>
                </a:tc>
                <a:extLst>
                  <a:ext uri="{0D108BD9-81ED-4DB2-BD59-A6C34878D82A}">
                    <a16:rowId xmlns:a16="http://schemas.microsoft.com/office/drawing/2014/main" val="1655245407"/>
                  </a:ext>
                </a:extLst>
              </a:tr>
              <a:tr h="411305">
                <a:tc>
                  <a:txBody>
                    <a:bodyPr/>
                    <a:lstStyle/>
                    <a:p>
                      <a:pPr lvl="0">
                        <a:buNone/>
                      </a:pPr>
                      <a:r>
                        <a:rPr lang="en-US" sz="1800" b="1" dirty="0">
                          <a:solidFill>
                            <a:schemeClr val="bg1"/>
                          </a:solidFill>
                          <a:latin typeface="Open Sans"/>
                        </a:rPr>
                        <a:t>Kansas</a:t>
                      </a:r>
                    </a:p>
                  </a:txBody>
                  <a:tcPr>
                    <a:solidFill>
                      <a:srgbClr val="000000"/>
                    </a:solidFill>
                  </a:tcPr>
                </a:tc>
                <a:tc>
                  <a:txBody>
                    <a:bodyPr/>
                    <a:lstStyle/>
                    <a:p>
                      <a:pPr lvl="0">
                        <a:buNone/>
                      </a:pPr>
                      <a:r>
                        <a:rPr lang="en-US" sz="1800" b="1" dirty="0">
                          <a:solidFill>
                            <a:schemeClr val="bg1"/>
                          </a:solidFill>
                          <a:latin typeface="Open Sans"/>
                        </a:rPr>
                        <a:t>88</a:t>
                      </a:r>
                    </a:p>
                  </a:txBody>
                  <a:tcPr>
                    <a:solidFill>
                      <a:srgbClr val="000000"/>
                    </a:solidFill>
                  </a:tcPr>
                </a:tc>
                <a:tc>
                  <a:txBody>
                    <a:bodyPr/>
                    <a:lstStyle/>
                    <a:p>
                      <a:pPr lvl="0">
                        <a:buNone/>
                      </a:pPr>
                      <a:r>
                        <a:rPr lang="en-US" sz="1800" b="1" dirty="0">
                          <a:solidFill>
                            <a:schemeClr val="bg1"/>
                          </a:solidFill>
                          <a:latin typeface="Open Sans"/>
                        </a:rPr>
                        <a:t>1</a:t>
                      </a:r>
                    </a:p>
                  </a:txBody>
                  <a:tcPr>
                    <a:solidFill>
                      <a:srgbClr val="000000"/>
                    </a:solidFill>
                  </a:tcPr>
                </a:tc>
                <a:extLst>
                  <a:ext uri="{0D108BD9-81ED-4DB2-BD59-A6C34878D82A}">
                    <a16:rowId xmlns:a16="http://schemas.microsoft.com/office/drawing/2014/main" val="17319410"/>
                  </a:ext>
                </a:extLst>
              </a:tr>
              <a:tr h="411305">
                <a:tc>
                  <a:txBody>
                    <a:bodyPr/>
                    <a:lstStyle/>
                    <a:p>
                      <a:pPr lvl="0">
                        <a:buNone/>
                      </a:pPr>
                      <a:r>
                        <a:rPr lang="en-US" sz="1800" b="1" dirty="0">
                          <a:solidFill>
                            <a:schemeClr val="bg1"/>
                          </a:solidFill>
                          <a:latin typeface="Open Sans"/>
                        </a:rPr>
                        <a:t>= 7 states</a:t>
                      </a:r>
                      <a:endParaRPr lang="en-US" sz="1800" b="1" dirty="0">
                        <a:solidFill>
                          <a:srgbClr val="FF0000"/>
                        </a:solidFill>
                        <a:latin typeface="Open Sans"/>
                      </a:endParaRPr>
                    </a:p>
                  </a:txBody>
                  <a:tcPr>
                    <a:solidFill>
                      <a:srgbClr val="FF0000"/>
                    </a:solidFill>
                  </a:tcPr>
                </a:tc>
                <a:tc>
                  <a:txBody>
                    <a:bodyPr/>
                    <a:lstStyle/>
                    <a:p>
                      <a:pPr lvl="0">
                        <a:buNone/>
                      </a:pPr>
                      <a:r>
                        <a:rPr lang="en-US" sz="1800" b="1" dirty="0">
                          <a:solidFill>
                            <a:schemeClr val="bg1"/>
                          </a:solidFill>
                          <a:latin typeface="Open Sans"/>
                        </a:rPr>
                        <a:t>= 1594 advocates</a:t>
                      </a:r>
                      <a:endParaRPr lang="en-US" sz="1800" b="1" dirty="0">
                        <a:solidFill>
                          <a:srgbClr val="FF0000"/>
                        </a:solidFill>
                        <a:latin typeface="Open Sans"/>
                      </a:endParaRPr>
                    </a:p>
                  </a:txBody>
                  <a:tcPr>
                    <a:solidFill>
                      <a:srgbClr val="FF0000"/>
                    </a:solidFill>
                  </a:tcPr>
                </a:tc>
                <a:tc>
                  <a:txBody>
                    <a:bodyPr/>
                    <a:lstStyle/>
                    <a:p>
                      <a:pPr lvl="0">
                        <a:buNone/>
                      </a:pPr>
                      <a:r>
                        <a:rPr lang="en-US" sz="1800" b="1" dirty="0">
                          <a:solidFill>
                            <a:schemeClr val="bg1"/>
                          </a:solidFill>
                          <a:latin typeface="Open Sans"/>
                        </a:rPr>
                        <a:t>= 13 new members</a:t>
                      </a:r>
                    </a:p>
                  </a:txBody>
                  <a:tcPr>
                    <a:solidFill>
                      <a:srgbClr val="FF0000"/>
                    </a:solidFill>
                  </a:tcPr>
                </a:tc>
                <a:extLst>
                  <a:ext uri="{0D108BD9-81ED-4DB2-BD59-A6C34878D82A}">
                    <a16:rowId xmlns:a16="http://schemas.microsoft.com/office/drawing/2014/main" val="114510921"/>
                  </a:ext>
                </a:extLst>
              </a:tr>
            </a:tbl>
          </a:graphicData>
        </a:graphic>
      </p:graphicFrame>
      <p:pic>
        <p:nvPicPr>
          <p:cNvPr id="5" name="Picture 4" descr="A picture containing logo&#10;&#10;Description automatically generated">
            <a:extLst>
              <a:ext uri="{FF2B5EF4-FFF2-40B4-BE49-F238E27FC236}">
                <a16:creationId xmlns:a16="http://schemas.microsoft.com/office/drawing/2014/main" id="{171F2743-A167-4227-B7D8-0E61C91745B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74659" y="209160"/>
            <a:ext cx="1434467" cy="1143390"/>
          </a:xfrm>
          <a:prstGeom prst="rect">
            <a:avLst/>
          </a:prstGeom>
        </p:spPr>
      </p:pic>
    </p:spTree>
    <p:extLst>
      <p:ext uri="{BB962C8B-B14F-4D97-AF65-F5344CB8AC3E}">
        <p14:creationId xmlns:p14="http://schemas.microsoft.com/office/powerpoint/2010/main" val="1471969591"/>
      </p:ext>
    </p:extLst>
  </p:cSld>
  <p:clrMapOvr>
    <a:masterClrMapping/>
  </p:clrMapOvr>
  <p:transition spd="slow">
    <p:cove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60B30-6EE2-4B40-A000-4EAEA3685C50}"/>
              </a:ext>
            </a:extLst>
          </p:cNvPr>
          <p:cNvSpPr>
            <a:spLocks noGrp="1"/>
          </p:cNvSpPr>
          <p:nvPr>
            <p:ph type="title"/>
          </p:nvPr>
        </p:nvSpPr>
        <p:spPr>
          <a:xfrm>
            <a:off x="1068238" y="2449842"/>
            <a:ext cx="10515600" cy="1325563"/>
          </a:xfrm>
        </p:spPr>
        <p:txBody>
          <a:bodyPr>
            <a:normAutofit fontScale="90000"/>
          </a:bodyPr>
          <a:lstStyle/>
          <a:p>
            <a:pPr algn="ctr"/>
            <a:r>
              <a:rPr lang="en-US" b="1" dirty="0">
                <a:solidFill>
                  <a:srgbClr val="FF0000"/>
                </a:solidFill>
                <a:latin typeface="Open Sans"/>
                <a:ea typeface="Open Sans"/>
                <a:cs typeface="Calibri Light"/>
              </a:rPr>
              <a:t>Would you like me to reach out to advocates in districts your group covers?</a:t>
            </a:r>
            <a:br>
              <a:rPr lang="en-US" b="1" dirty="0">
                <a:solidFill>
                  <a:srgbClr val="FF0000"/>
                </a:solidFill>
                <a:latin typeface="Open Sans"/>
                <a:ea typeface="Open Sans"/>
                <a:cs typeface="Calibri Light"/>
              </a:rPr>
            </a:br>
            <a:br>
              <a:rPr lang="en-US" b="1" dirty="0">
                <a:latin typeface="Open Sans"/>
                <a:ea typeface="Open Sans"/>
                <a:cs typeface="Calibri Light"/>
              </a:rPr>
            </a:br>
            <a:r>
              <a:rPr lang="en-US" b="1" dirty="0">
                <a:solidFill>
                  <a:srgbClr val="FF0000"/>
                </a:solidFill>
                <a:latin typeface="Open Sans"/>
                <a:ea typeface="Open Sans"/>
                <a:cs typeface="Calibri Light"/>
              </a:rPr>
              <a:t> Let me know!</a:t>
            </a:r>
            <a:endParaRPr lang="en-US" b="1" dirty="0">
              <a:solidFill>
                <a:srgbClr val="FF0000"/>
              </a:solidFill>
              <a:latin typeface="Open Sans"/>
              <a:ea typeface="Open Sans"/>
              <a:cs typeface="Open Sans"/>
            </a:endParaRPr>
          </a:p>
        </p:txBody>
      </p:sp>
      <p:pic>
        <p:nvPicPr>
          <p:cNvPr id="5" name="Picture 4" descr="A picture containing logo&#10;&#10;Description automatically generated">
            <a:extLst>
              <a:ext uri="{FF2B5EF4-FFF2-40B4-BE49-F238E27FC236}">
                <a16:creationId xmlns:a16="http://schemas.microsoft.com/office/drawing/2014/main" id="{B1F54F25-A2B1-4C84-87D8-8A2F0A7819A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74659" y="209160"/>
            <a:ext cx="1434467" cy="1143390"/>
          </a:xfrm>
          <a:prstGeom prst="rect">
            <a:avLst/>
          </a:prstGeom>
        </p:spPr>
      </p:pic>
    </p:spTree>
    <p:extLst>
      <p:ext uri="{BB962C8B-B14F-4D97-AF65-F5344CB8AC3E}">
        <p14:creationId xmlns:p14="http://schemas.microsoft.com/office/powerpoint/2010/main" val="35915758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1F379-8FF9-4C66-B926-3D957C07C333}"/>
              </a:ext>
            </a:extLst>
          </p:cNvPr>
          <p:cNvSpPr>
            <a:spLocks noGrp="1"/>
          </p:cNvSpPr>
          <p:nvPr>
            <p:ph type="title"/>
          </p:nvPr>
        </p:nvSpPr>
        <p:spPr>
          <a:xfrm>
            <a:off x="925287" y="223611"/>
            <a:ext cx="11604170" cy="1325563"/>
          </a:xfrm>
        </p:spPr>
        <p:txBody>
          <a:bodyPr/>
          <a:lstStyle/>
          <a:p>
            <a:r>
              <a:rPr lang="en-US" sz="3600" b="1" dirty="0">
                <a:solidFill>
                  <a:srgbClr val="FF0000"/>
                </a:solidFill>
                <a:latin typeface="Open Sans"/>
                <a:ea typeface="Open Sans"/>
                <a:cs typeface="Calibri Light"/>
              </a:rPr>
              <a:t>How has your personal outreach been going? </a:t>
            </a:r>
            <a:r>
              <a:rPr lang="en-US" sz="3600" dirty="0">
                <a:cs typeface="Calibri Light"/>
              </a:rPr>
              <a:t> </a:t>
            </a:r>
            <a:br>
              <a:rPr lang="en-US" sz="3600" dirty="0">
                <a:latin typeface="Calibri Light"/>
                <a:ea typeface="+mj-lt"/>
                <a:cs typeface="+mj-lt"/>
              </a:rPr>
            </a:br>
            <a:r>
              <a:rPr lang="en-US" sz="1200" b="1" dirty="0">
                <a:latin typeface="Open Sans"/>
                <a:ea typeface="+mj-lt"/>
                <a:cs typeface="+mj-lt"/>
                <a:hlinkClick r:id="rId2"/>
              </a:rPr>
              <a:t>More resources here</a:t>
            </a:r>
            <a:endParaRPr lang="en-US" sz="1200" b="1">
              <a:latin typeface="Open Sans"/>
              <a:ea typeface="Open Sans"/>
              <a:cs typeface="Calibri Light"/>
            </a:endParaRPr>
          </a:p>
        </p:txBody>
      </p:sp>
      <p:sp>
        <p:nvSpPr>
          <p:cNvPr id="3" name="Content Placeholder 2">
            <a:extLst>
              <a:ext uri="{FF2B5EF4-FFF2-40B4-BE49-F238E27FC236}">
                <a16:creationId xmlns:a16="http://schemas.microsoft.com/office/drawing/2014/main" id="{DA9297A2-BB7B-4FB6-A5BD-EF97EF05FE84}"/>
              </a:ext>
            </a:extLst>
          </p:cNvPr>
          <p:cNvSpPr>
            <a:spLocks noGrp="1"/>
          </p:cNvSpPr>
          <p:nvPr>
            <p:ph idx="1"/>
          </p:nvPr>
        </p:nvSpPr>
        <p:spPr>
          <a:xfrm>
            <a:off x="239486" y="987425"/>
            <a:ext cx="11952514" cy="5254852"/>
          </a:xfrm>
        </p:spPr>
        <p:txBody>
          <a:bodyPr vert="horz" lIns="91440" tIns="45720" rIns="91440" bIns="45720" rtlCol="0" anchor="t">
            <a:noAutofit/>
          </a:bodyPr>
          <a:lstStyle/>
          <a:p>
            <a:pPr marL="0" indent="0" algn="ctr">
              <a:lnSpc>
                <a:spcPct val="100000"/>
              </a:lnSpc>
              <a:buNone/>
            </a:pPr>
            <a:endParaRPr lang="en-US" b="1" dirty="0">
              <a:latin typeface="Open Sans"/>
              <a:ea typeface="Open Sans"/>
              <a:cs typeface="Calibri"/>
            </a:endParaRPr>
          </a:p>
          <a:p>
            <a:pPr lvl="1">
              <a:lnSpc>
                <a:spcPct val="100000"/>
              </a:lnSpc>
            </a:pPr>
            <a:r>
              <a:rPr lang="en-US" b="1" dirty="0">
                <a:latin typeface="Open Sans"/>
                <a:ea typeface="Open Sans"/>
                <a:cs typeface="Calibri"/>
              </a:rPr>
              <a:t>Start talking to your friends and family about RESULTS! </a:t>
            </a:r>
            <a:endParaRPr lang="en-US" dirty="0">
              <a:cs typeface="Calibri" panose="020F0502020204030204"/>
            </a:endParaRPr>
          </a:p>
          <a:p>
            <a:pPr lvl="1">
              <a:lnSpc>
                <a:spcPct val="100000"/>
              </a:lnSpc>
            </a:pPr>
            <a:r>
              <a:rPr lang="en-US" b="1" dirty="0">
                <a:latin typeface="Open Sans"/>
                <a:ea typeface="Open Sans"/>
                <a:cs typeface="Calibri"/>
              </a:rPr>
              <a:t>Who do you know that works on similar issues? Use those networking skills!</a:t>
            </a:r>
          </a:p>
          <a:p>
            <a:pPr lvl="1">
              <a:lnSpc>
                <a:spcPct val="100000"/>
              </a:lnSpc>
            </a:pPr>
            <a:r>
              <a:rPr lang="en-US" b="1" dirty="0">
                <a:latin typeface="Open Sans"/>
                <a:ea typeface="+mn-lt"/>
                <a:cs typeface="+mn-lt"/>
              </a:rPr>
              <a:t>Start by identifying local organizations, groups of activists, officials and influential members of your community that you can contact.</a:t>
            </a:r>
            <a:endParaRPr lang="en-US" b="1" dirty="0">
              <a:latin typeface="Open Sans"/>
              <a:ea typeface="Open Sans"/>
              <a:cs typeface="Calibri"/>
            </a:endParaRPr>
          </a:p>
          <a:p>
            <a:pPr lvl="2">
              <a:lnSpc>
                <a:spcPct val="100000"/>
              </a:lnSpc>
            </a:pPr>
            <a:r>
              <a:rPr lang="en-US" sz="2400" b="1" dirty="0">
                <a:latin typeface="Open Sans"/>
                <a:ea typeface="Open Sans"/>
                <a:cs typeface="Calibri"/>
              </a:rPr>
              <a:t>Community Action Program</a:t>
            </a:r>
          </a:p>
          <a:p>
            <a:pPr lvl="2">
              <a:lnSpc>
                <a:spcPct val="100000"/>
              </a:lnSpc>
            </a:pPr>
            <a:r>
              <a:rPr lang="en-US" sz="2400" b="1" dirty="0">
                <a:latin typeface="Open Sans"/>
                <a:ea typeface="Open Sans"/>
                <a:cs typeface="Calibri"/>
              </a:rPr>
              <a:t>Urban League</a:t>
            </a:r>
          </a:p>
          <a:p>
            <a:pPr lvl="2">
              <a:lnSpc>
                <a:spcPct val="100000"/>
              </a:lnSpc>
            </a:pPr>
            <a:r>
              <a:rPr lang="en-US" sz="2400" b="1" dirty="0">
                <a:latin typeface="Open Sans"/>
                <a:ea typeface="Open Sans"/>
                <a:cs typeface="Calibri"/>
              </a:rPr>
              <a:t>Domestic Violence shelters</a:t>
            </a:r>
          </a:p>
          <a:p>
            <a:pPr lvl="2">
              <a:lnSpc>
                <a:spcPct val="100000"/>
              </a:lnSpc>
            </a:pPr>
            <a:r>
              <a:rPr lang="en-US" sz="2400" b="1" dirty="0">
                <a:latin typeface="Open Sans"/>
                <a:ea typeface="Open Sans"/>
                <a:cs typeface="Calibri"/>
              </a:rPr>
              <a:t>Food Banks </a:t>
            </a:r>
          </a:p>
          <a:p>
            <a:pPr lvl="2">
              <a:lnSpc>
                <a:spcPct val="100000"/>
              </a:lnSpc>
            </a:pPr>
            <a:r>
              <a:rPr lang="en-US" sz="2400" b="1" dirty="0">
                <a:latin typeface="Open Sans"/>
                <a:ea typeface="Open Sans"/>
                <a:cs typeface="Calibri"/>
              </a:rPr>
              <a:t>Hunger Coalitions</a:t>
            </a:r>
          </a:p>
          <a:p>
            <a:pPr lvl="2">
              <a:lnSpc>
                <a:spcPct val="100000"/>
              </a:lnSpc>
            </a:pPr>
            <a:r>
              <a:rPr lang="en-US" sz="2400" b="1" dirty="0">
                <a:latin typeface="Open Sans"/>
                <a:ea typeface="Open Sans"/>
                <a:cs typeface="Calibri"/>
              </a:rPr>
              <a:t>Voter Right's Coalition</a:t>
            </a:r>
          </a:p>
          <a:p>
            <a:pPr lvl="2">
              <a:lnSpc>
                <a:spcPct val="100000"/>
              </a:lnSpc>
            </a:pPr>
            <a:r>
              <a:rPr lang="en-US" sz="2400" b="1" dirty="0">
                <a:latin typeface="Open Sans"/>
                <a:ea typeface="Open Sans"/>
                <a:cs typeface="Calibri"/>
              </a:rPr>
              <a:t>Universities! --&gt; Contact the office of Student Affairs first</a:t>
            </a:r>
          </a:p>
          <a:p>
            <a:pPr marL="914400" lvl="2" indent="0">
              <a:buNone/>
            </a:pPr>
            <a:endParaRPr lang="en-US" sz="1500" dirty="0">
              <a:latin typeface="Open Sans"/>
              <a:ea typeface="Open Sans"/>
              <a:cs typeface="Calibri"/>
            </a:endParaRPr>
          </a:p>
          <a:p>
            <a:pPr marL="914400" lvl="2" indent="0">
              <a:buNone/>
            </a:pPr>
            <a:endParaRPr lang="en-US" sz="1500" dirty="0">
              <a:latin typeface="Open Sans"/>
              <a:ea typeface="Open Sans"/>
              <a:cs typeface="Calibri"/>
            </a:endParaRPr>
          </a:p>
        </p:txBody>
      </p:sp>
    </p:spTree>
    <p:extLst>
      <p:ext uri="{BB962C8B-B14F-4D97-AF65-F5344CB8AC3E}">
        <p14:creationId xmlns:p14="http://schemas.microsoft.com/office/powerpoint/2010/main" val="869726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wipe(down)">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2000"/>
                                        <p:tgtEl>
                                          <p:spTgt spid="3">
                                            <p:txEl>
                                              <p:pRg st="3" end="3"/>
                                            </p:txEl>
                                          </p:spTgt>
                                        </p:tgtEl>
                                      </p:cBhvr>
                                    </p:animEffect>
                                    <p:anim calcmode="lin" valueType="num">
                                      <p:cBhvr>
                                        <p:cTn id="20"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21"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26"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wipe(down)">
                                      <p:cBhvr>
                                        <p:cTn id="26" dur="580">
                                          <p:stCondLst>
                                            <p:cond delay="0"/>
                                          </p:stCondLst>
                                        </p:cTn>
                                        <p:tgtEl>
                                          <p:spTgt spid="3">
                                            <p:txEl>
                                              <p:pRg st="4" end="4"/>
                                            </p:txEl>
                                          </p:spTgt>
                                        </p:tgtEl>
                                      </p:cBhvr>
                                    </p:animEffect>
                                    <p:anim calcmode="lin" valueType="num">
                                      <p:cBhvr>
                                        <p:cTn id="27"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28"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29"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30"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31"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32" dur="26">
                                          <p:stCondLst>
                                            <p:cond delay="650"/>
                                          </p:stCondLst>
                                        </p:cTn>
                                        <p:tgtEl>
                                          <p:spTgt spid="3">
                                            <p:txEl>
                                              <p:pRg st="4" end="4"/>
                                            </p:txEl>
                                          </p:spTgt>
                                        </p:tgtEl>
                                      </p:cBhvr>
                                      <p:to x="100000" y="60000"/>
                                    </p:animScale>
                                    <p:animScale>
                                      <p:cBhvr>
                                        <p:cTn id="33" dur="166" decel="50000">
                                          <p:stCondLst>
                                            <p:cond delay="676"/>
                                          </p:stCondLst>
                                        </p:cTn>
                                        <p:tgtEl>
                                          <p:spTgt spid="3">
                                            <p:txEl>
                                              <p:pRg st="4" end="4"/>
                                            </p:txEl>
                                          </p:spTgt>
                                        </p:tgtEl>
                                      </p:cBhvr>
                                      <p:to x="100000" y="100000"/>
                                    </p:animScale>
                                    <p:animScale>
                                      <p:cBhvr>
                                        <p:cTn id="34" dur="26">
                                          <p:stCondLst>
                                            <p:cond delay="1312"/>
                                          </p:stCondLst>
                                        </p:cTn>
                                        <p:tgtEl>
                                          <p:spTgt spid="3">
                                            <p:txEl>
                                              <p:pRg st="4" end="4"/>
                                            </p:txEl>
                                          </p:spTgt>
                                        </p:tgtEl>
                                      </p:cBhvr>
                                      <p:to x="100000" y="80000"/>
                                    </p:animScale>
                                    <p:animScale>
                                      <p:cBhvr>
                                        <p:cTn id="35" dur="166" decel="50000">
                                          <p:stCondLst>
                                            <p:cond delay="1338"/>
                                          </p:stCondLst>
                                        </p:cTn>
                                        <p:tgtEl>
                                          <p:spTgt spid="3">
                                            <p:txEl>
                                              <p:pRg st="4" end="4"/>
                                            </p:txEl>
                                          </p:spTgt>
                                        </p:tgtEl>
                                      </p:cBhvr>
                                      <p:to x="100000" y="100000"/>
                                    </p:animScale>
                                    <p:animScale>
                                      <p:cBhvr>
                                        <p:cTn id="36" dur="26">
                                          <p:stCondLst>
                                            <p:cond delay="1642"/>
                                          </p:stCondLst>
                                        </p:cTn>
                                        <p:tgtEl>
                                          <p:spTgt spid="3">
                                            <p:txEl>
                                              <p:pRg st="4" end="4"/>
                                            </p:txEl>
                                          </p:spTgt>
                                        </p:tgtEl>
                                      </p:cBhvr>
                                      <p:to x="100000" y="90000"/>
                                    </p:animScale>
                                    <p:animScale>
                                      <p:cBhvr>
                                        <p:cTn id="37" dur="166" decel="50000">
                                          <p:stCondLst>
                                            <p:cond delay="1668"/>
                                          </p:stCondLst>
                                        </p:cTn>
                                        <p:tgtEl>
                                          <p:spTgt spid="3">
                                            <p:txEl>
                                              <p:pRg st="4" end="4"/>
                                            </p:txEl>
                                          </p:spTgt>
                                        </p:tgtEl>
                                      </p:cBhvr>
                                      <p:to x="100000" y="100000"/>
                                    </p:animScale>
                                    <p:animScale>
                                      <p:cBhvr>
                                        <p:cTn id="38" dur="26">
                                          <p:stCondLst>
                                            <p:cond delay="1808"/>
                                          </p:stCondLst>
                                        </p:cTn>
                                        <p:tgtEl>
                                          <p:spTgt spid="3">
                                            <p:txEl>
                                              <p:pRg st="4" end="4"/>
                                            </p:txEl>
                                          </p:spTgt>
                                        </p:tgtEl>
                                      </p:cBhvr>
                                      <p:to x="100000" y="95000"/>
                                    </p:animScale>
                                    <p:animScale>
                                      <p:cBhvr>
                                        <p:cTn id="39" dur="166" decel="50000">
                                          <p:stCondLst>
                                            <p:cond delay="1834"/>
                                          </p:stCondLst>
                                        </p:cTn>
                                        <p:tgtEl>
                                          <p:spTgt spid="3">
                                            <p:txEl>
                                              <p:pRg st="4" end="4"/>
                                            </p:txEl>
                                          </p:spTgt>
                                        </p:tgtEl>
                                      </p:cBhvr>
                                      <p:to x="100000" y="100000"/>
                                    </p:animScale>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Effect transition="in" filter="wipe(down)">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barn(inVertical)">
                                      <p:cBhvr>
                                        <p:cTn id="49" dur="500"/>
                                        <p:tgtEl>
                                          <p:spTgt spid="3">
                                            <p:txEl>
                                              <p:pRg st="6" end="6"/>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45" presetClass="entr" presetSubtype="0" fill="hold"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Effect transition="in" filter="fade">
                                      <p:cBhvr>
                                        <p:cTn id="54" dur="2000"/>
                                        <p:tgtEl>
                                          <p:spTgt spid="3">
                                            <p:txEl>
                                              <p:pRg st="7" end="7"/>
                                            </p:txEl>
                                          </p:spTgt>
                                        </p:tgtEl>
                                      </p:cBhvr>
                                    </p:animEffect>
                                    <p:anim calcmode="lin" valueType="num">
                                      <p:cBhvr>
                                        <p:cTn id="55" dur="2000" fill="hold"/>
                                        <p:tgtEl>
                                          <p:spTgt spid="3">
                                            <p:txEl>
                                              <p:pRg st="7" end="7"/>
                                            </p:txEl>
                                          </p:spTgt>
                                        </p:tgtEl>
                                        <p:attrNameLst>
                                          <p:attrName>ppt_w</p:attrName>
                                        </p:attrNameLst>
                                      </p:cBhvr>
                                      <p:tavLst>
                                        <p:tav tm="0" fmla="#ppt_w*sin(2.5*pi*$)">
                                          <p:val>
                                            <p:fltVal val="0"/>
                                          </p:val>
                                        </p:tav>
                                        <p:tav tm="100000">
                                          <p:val>
                                            <p:fltVal val="1"/>
                                          </p:val>
                                        </p:tav>
                                      </p:tavLst>
                                    </p:anim>
                                    <p:anim calcmode="lin" valueType="num">
                                      <p:cBhvr>
                                        <p:cTn id="56" dur="2000" fill="hold"/>
                                        <p:tgtEl>
                                          <p:spTgt spid="3">
                                            <p:txEl>
                                              <p:pRg st="7" end="7"/>
                                            </p:txEl>
                                          </p:spTgt>
                                        </p:tgtEl>
                                        <p:attrNameLst>
                                          <p:attrName>ppt_h</p:attrName>
                                        </p:attrNameLst>
                                      </p:cBhvr>
                                      <p:tavLst>
                                        <p:tav tm="0">
                                          <p:val>
                                            <p:strVal val="#ppt_h"/>
                                          </p:val>
                                        </p:tav>
                                        <p:tav tm="100000">
                                          <p:val>
                                            <p:strVal val="#ppt_h"/>
                                          </p:val>
                                        </p:tav>
                                      </p:tavLst>
                                    </p:anim>
                                  </p:childTnLst>
                                </p:cTn>
                              </p:par>
                            </p:childTnLst>
                          </p:cTn>
                        </p:par>
                      </p:childTnLst>
                    </p:cTn>
                  </p:par>
                  <p:par>
                    <p:cTn id="57" fill="hold">
                      <p:stCondLst>
                        <p:cond delay="indefinite"/>
                      </p:stCondLst>
                      <p:childTnLst>
                        <p:par>
                          <p:cTn id="58" fill="hold">
                            <p:stCondLst>
                              <p:cond delay="0"/>
                            </p:stCondLst>
                            <p:childTnLst>
                              <p:par>
                                <p:cTn id="59" presetID="22" presetClass="entr" presetSubtype="4" fill="hold"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wipe(down)">
                                      <p:cBhvr>
                                        <p:cTn id="61" dur="500"/>
                                        <p:tgtEl>
                                          <p:spTgt spid="3">
                                            <p:txEl>
                                              <p:pRg st="8" end="8"/>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26" presetClass="entr" presetSubtype="0" fill="hold" nodeType="clickEffect">
                                  <p:stCondLst>
                                    <p:cond delay="0"/>
                                  </p:stCondLst>
                                  <p:childTnLst>
                                    <p:set>
                                      <p:cBhvr>
                                        <p:cTn id="65" dur="1" fill="hold">
                                          <p:stCondLst>
                                            <p:cond delay="0"/>
                                          </p:stCondLst>
                                        </p:cTn>
                                        <p:tgtEl>
                                          <p:spTgt spid="3">
                                            <p:txEl>
                                              <p:pRg st="9" end="9"/>
                                            </p:txEl>
                                          </p:spTgt>
                                        </p:tgtEl>
                                        <p:attrNameLst>
                                          <p:attrName>style.visibility</p:attrName>
                                        </p:attrNameLst>
                                      </p:cBhvr>
                                      <p:to>
                                        <p:strVal val="visible"/>
                                      </p:to>
                                    </p:set>
                                    <p:animEffect transition="in" filter="wipe(down)">
                                      <p:cBhvr>
                                        <p:cTn id="66" dur="580">
                                          <p:stCondLst>
                                            <p:cond delay="0"/>
                                          </p:stCondLst>
                                        </p:cTn>
                                        <p:tgtEl>
                                          <p:spTgt spid="3">
                                            <p:txEl>
                                              <p:pRg st="9" end="9"/>
                                            </p:txEl>
                                          </p:spTgt>
                                        </p:tgtEl>
                                      </p:cBhvr>
                                    </p:animEffect>
                                    <p:anim calcmode="lin" valueType="num">
                                      <p:cBhvr>
                                        <p:cTn id="67" dur="1822" tmFilter="0,0; 0.14,0.36; 0.43,0.73; 0.71,0.91; 1.0,1.0">
                                          <p:stCondLst>
                                            <p:cond delay="0"/>
                                          </p:stCondLst>
                                        </p:cTn>
                                        <p:tgtEl>
                                          <p:spTgt spid="3">
                                            <p:txEl>
                                              <p:pRg st="9" end="9"/>
                                            </p:txEl>
                                          </p:spTgt>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3">
                                            <p:txEl>
                                              <p:pRg st="9" end="9"/>
                                            </p:txEl>
                                          </p:spTgt>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3">
                                            <p:txEl>
                                              <p:pRg st="9" end="9"/>
                                            </p:txEl>
                                          </p:spTgt>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3">
                                            <p:txEl>
                                              <p:pRg st="9" end="9"/>
                                            </p:txEl>
                                          </p:spTgt>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3">
                                            <p:txEl>
                                              <p:pRg st="9" end="9"/>
                                            </p:txEl>
                                          </p:spTgt>
                                        </p:tgtEl>
                                        <p:attrNameLst>
                                          <p:attrName>ppt_y</p:attrName>
                                        </p:attrNameLst>
                                      </p:cBhvr>
                                      <p:tavLst>
                                        <p:tav tm="0" fmla="#ppt_y-sin(pi*$)/81">
                                          <p:val>
                                            <p:fltVal val="0"/>
                                          </p:val>
                                        </p:tav>
                                        <p:tav tm="100000">
                                          <p:val>
                                            <p:fltVal val="1"/>
                                          </p:val>
                                        </p:tav>
                                      </p:tavLst>
                                    </p:anim>
                                    <p:animScale>
                                      <p:cBhvr>
                                        <p:cTn id="72" dur="26">
                                          <p:stCondLst>
                                            <p:cond delay="650"/>
                                          </p:stCondLst>
                                        </p:cTn>
                                        <p:tgtEl>
                                          <p:spTgt spid="3">
                                            <p:txEl>
                                              <p:pRg st="9" end="9"/>
                                            </p:txEl>
                                          </p:spTgt>
                                        </p:tgtEl>
                                      </p:cBhvr>
                                      <p:to x="100000" y="60000"/>
                                    </p:animScale>
                                    <p:animScale>
                                      <p:cBhvr>
                                        <p:cTn id="73" dur="166" decel="50000">
                                          <p:stCondLst>
                                            <p:cond delay="676"/>
                                          </p:stCondLst>
                                        </p:cTn>
                                        <p:tgtEl>
                                          <p:spTgt spid="3">
                                            <p:txEl>
                                              <p:pRg st="9" end="9"/>
                                            </p:txEl>
                                          </p:spTgt>
                                        </p:tgtEl>
                                      </p:cBhvr>
                                      <p:to x="100000" y="100000"/>
                                    </p:animScale>
                                    <p:animScale>
                                      <p:cBhvr>
                                        <p:cTn id="74" dur="26">
                                          <p:stCondLst>
                                            <p:cond delay="1312"/>
                                          </p:stCondLst>
                                        </p:cTn>
                                        <p:tgtEl>
                                          <p:spTgt spid="3">
                                            <p:txEl>
                                              <p:pRg st="9" end="9"/>
                                            </p:txEl>
                                          </p:spTgt>
                                        </p:tgtEl>
                                      </p:cBhvr>
                                      <p:to x="100000" y="80000"/>
                                    </p:animScale>
                                    <p:animScale>
                                      <p:cBhvr>
                                        <p:cTn id="75" dur="166" decel="50000">
                                          <p:stCondLst>
                                            <p:cond delay="1338"/>
                                          </p:stCondLst>
                                        </p:cTn>
                                        <p:tgtEl>
                                          <p:spTgt spid="3">
                                            <p:txEl>
                                              <p:pRg st="9" end="9"/>
                                            </p:txEl>
                                          </p:spTgt>
                                        </p:tgtEl>
                                      </p:cBhvr>
                                      <p:to x="100000" y="100000"/>
                                    </p:animScale>
                                    <p:animScale>
                                      <p:cBhvr>
                                        <p:cTn id="76" dur="26">
                                          <p:stCondLst>
                                            <p:cond delay="1642"/>
                                          </p:stCondLst>
                                        </p:cTn>
                                        <p:tgtEl>
                                          <p:spTgt spid="3">
                                            <p:txEl>
                                              <p:pRg st="9" end="9"/>
                                            </p:txEl>
                                          </p:spTgt>
                                        </p:tgtEl>
                                      </p:cBhvr>
                                      <p:to x="100000" y="90000"/>
                                    </p:animScale>
                                    <p:animScale>
                                      <p:cBhvr>
                                        <p:cTn id="77" dur="166" decel="50000">
                                          <p:stCondLst>
                                            <p:cond delay="1668"/>
                                          </p:stCondLst>
                                        </p:cTn>
                                        <p:tgtEl>
                                          <p:spTgt spid="3">
                                            <p:txEl>
                                              <p:pRg st="9" end="9"/>
                                            </p:txEl>
                                          </p:spTgt>
                                        </p:tgtEl>
                                      </p:cBhvr>
                                      <p:to x="100000" y="100000"/>
                                    </p:animScale>
                                    <p:animScale>
                                      <p:cBhvr>
                                        <p:cTn id="78" dur="26">
                                          <p:stCondLst>
                                            <p:cond delay="1808"/>
                                          </p:stCondLst>
                                        </p:cTn>
                                        <p:tgtEl>
                                          <p:spTgt spid="3">
                                            <p:txEl>
                                              <p:pRg st="9" end="9"/>
                                            </p:txEl>
                                          </p:spTgt>
                                        </p:tgtEl>
                                      </p:cBhvr>
                                      <p:to x="100000" y="95000"/>
                                    </p:animScale>
                                    <p:animScale>
                                      <p:cBhvr>
                                        <p:cTn id="79" dur="166" decel="50000">
                                          <p:stCondLst>
                                            <p:cond delay="1834"/>
                                          </p:stCondLst>
                                        </p:cTn>
                                        <p:tgtEl>
                                          <p:spTgt spid="3">
                                            <p:txEl>
                                              <p:pRg st="9" end="9"/>
                                            </p:txEl>
                                          </p:spTgt>
                                        </p:tgtEl>
                                      </p:cBhvr>
                                      <p:to x="100000" y="100000"/>
                                    </p:animScale>
                                  </p:childTnLst>
                                </p:cTn>
                              </p:par>
                            </p:childTnLst>
                          </p:cTn>
                        </p:par>
                      </p:childTnLst>
                    </p:cTn>
                  </p:par>
                  <p:par>
                    <p:cTn id="80" fill="hold">
                      <p:stCondLst>
                        <p:cond delay="indefinite"/>
                      </p:stCondLst>
                      <p:childTnLst>
                        <p:par>
                          <p:cTn id="81" fill="hold">
                            <p:stCondLst>
                              <p:cond delay="0"/>
                            </p:stCondLst>
                            <p:childTnLst>
                              <p:par>
                                <p:cTn id="82" presetID="31" presetClass="entr" presetSubtype="0" fill="hold" nodeType="clickEffect">
                                  <p:stCondLst>
                                    <p:cond delay="0"/>
                                  </p:stCondLst>
                                  <p:childTnLst>
                                    <p:set>
                                      <p:cBhvr>
                                        <p:cTn id="83" dur="1" fill="hold">
                                          <p:stCondLst>
                                            <p:cond delay="0"/>
                                          </p:stCondLst>
                                        </p:cTn>
                                        <p:tgtEl>
                                          <p:spTgt spid="3">
                                            <p:txEl>
                                              <p:pRg st="10" end="10"/>
                                            </p:txEl>
                                          </p:spTgt>
                                        </p:tgtEl>
                                        <p:attrNameLst>
                                          <p:attrName>style.visibility</p:attrName>
                                        </p:attrNameLst>
                                      </p:cBhvr>
                                      <p:to>
                                        <p:strVal val="visible"/>
                                      </p:to>
                                    </p:set>
                                    <p:anim calcmode="lin" valueType="num">
                                      <p:cBhvr>
                                        <p:cTn id="84"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85"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86"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87"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7DA42-EB4C-45DA-AFF0-AC770FCC8C70}"/>
              </a:ext>
            </a:extLst>
          </p:cNvPr>
          <p:cNvSpPr>
            <a:spLocks noGrp="1"/>
          </p:cNvSpPr>
          <p:nvPr>
            <p:ph type="title"/>
          </p:nvPr>
        </p:nvSpPr>
        <p:spPr/>
        <p:txBody>
          <a:bodyPr/>
          <a:lstStyle/>
          <a:p>
            <a:r>
              <a:rPr lang="en-US" b="1" dirty="0">
                <a:solidFill>
                  <a:srgbClr val="FF0000"/>
                </a:solidFill>
                <a:latin typeface="Open Sans" panose="020B0606030504020204" pitchFamily="34" charset="0"/>
                <a:ea typeface="Open Sans" panose="020B0606030504020204" pitchFamily="34" charset="0"/>
                <a:cs typeface="Open Sans" panose="020B0606030504020204" pitchFamily="34" charset="0"/>
              </a:rPr>
              <a:t>When doing outreach…</a:t>
            </a:r>
          </a:p>
        </p:txBody>
      </p:sp>
      <p:sp>
        <p:nvSpPr>
          <p:cNvPr id="3" name="Content Placeholder 2">
            <a:extLst>
              <a:ext uri="{FF2B5EF4-FFF2-40B4-BE49-F238E27FC236}">
                <a16:creationId xmlns:a16="http://schemas.microsoft.com/office/drawing/2014/main" id="{EDC9247F-B013-42F3-8B37-1CAA742BC7E2}"/>
              </a:ext>
            </a:extLst>
          </p:cNvPr>
          <p:cNvSpPr>
            <a:spLocks noGrp="1"/>
          </p:cNvSpPr>
          <p:nvPr>
            <p:ph idx="1"/>
          </p:nvPr>
        </p:nvSpPr>
        <p:spPr>
          <a:xfrm>
            <a:off x="85725" y="1600201"/>
            <a:ext cx="11991975" cy="5172074"/>
          </a:xfrm>
        </p:spPr>
        <p:txBody>
          <a:bodyPr>
            <a:normAutofit fontScale="25000" lnSpcReduction="20000"/>
          </a:bodyPr>
          <a:lstStyle/>
          <a:p>
            <a:pPr>
              <a:lnSpc>
                <a:spcPct val="170000"/>
              </a:lnSpc>
            </a:pPr>
            <a:r>
              <a:rPr lang="en-US" sz="7200" b="1" dirty="0">
                <a:latin typeface="Open Sans" panose="020B0606030504020204" pitchFamily="34" charset="0"/>
                <a:ea typeface="Open Sans" panose="020B0606030504020204" pitchFamily="34" charset="0"/>
                <a:cs typeface="Open Sans" panose="020B0606030504020204" pitchFamily="34" charset="0"/>
              </a:rPr>
              <a:t> </a:t>
            </a:r>
            <a:r>
              <a:rPr lang="en-US" sz="6400" b="1" dirty="0">
                <a:latin typeface="Open Sans" panose="020B0606030504020204" pitchFamily="34" charset="0"/>
                <a:ea typeface="Open Sans" panose="020B0606030504020204" pitchFamily="34" charset="0"/>
                <a:cs typeface="Open Sans" panose="020B0606030504020204" pitchFamily="34" charset="0"/>
              </a:rPr>
              <a:t>In recruiting volunteers, ask them to reflect on causes they care about and where they want to make a difference. </a:t>
            </a:r>
          </a:p>
          <a:p>
            <a:pPr>
              <a:lnSpc>
                <a:spcPct val="170000"/>
              </a:lnSpc>
            </a:pPr>
            <a:r>
              <a:rPr lang="en-US" sz="6400" b="1" dirty="0">
                <a:latin typeface="Open Sans" panose="020B0606030504020204" pitchFamily="34" charset="0"/>
                <a:ea typeface="Open Sans" panose="020B0606030504020204" pitchFamily="34" charset="0"/>
                <a:cs typeface="Open Sans" panose="020B0606030504020204" pitchFamily="34" charset="0"/>
              </a:rPr>
              <a:t>Volunteers who genuinely care about the causes an organization represents will be a lot more effective in making phone calls, writing letters to key policy makers and influencers, or soliciting donations.</a:t>
            </a:r>
          </a:p>
          <a:p>
            <a:pPr>
              <a:lnSpc>
                <a:spcPct val="170000"/>
              </a:lnSpc>
            </a:pPr>
            <a:r>
              <a:rPr lang="en-US" sz="6400" b="1" dirty="0">
                <a:latin typeface="Open Sans" panose="020B0606030504020204" pitchFamily="34" charset="0"/>
                <a:ea typeface="Open Sans" panose="020B0606030504020204" pitchFamily="34" charset="0"/>
                <a:cs typeface="Open Sans" panose="020B0606030504020204" pitchFamily="34" charset="0"/>
              </a:rPr>
              <a:t>Volunteering does far more than build rich relationships among people who share the same passion and values. Research has shown that volunteering makes people happier and healthier</a:t>
            </a:r>
          </a:p>
          <a:p>
            <a:pPr>
              <a:lnSpc>
                <a:spcPct val="170000"/>
              </a:lnSpc>
            </a:pPr>
            <a:r>
              <a:rPr lang="en-US" sz="6400" b="1" dirty="0">
                <a:latin typeface="Open Sans" panose="020B0606030504020204" pitchFamily="34" charset="0"/>
                <a:ea typeface="Open Sans" panose="020B0606030504020204" pitchFamily="34" charset="0"/>
                <a:cs typeface="Open Sans" panose="020B0606030504020204" pitchFamily="34" charset="0"/>
              </a:rPr>
              <a:t>When people are surrounded by others with a common purpose and a shared set of values, sparks ignite. What’s more, even micro activities add up, and every little deposit in this work will count over time. Whether it’s phone banking to support a cause they care about or spreading the word about a crowdfunding campaign they supported, that daily work makes a difference</a:t>
            </a:r>
          </a:p>
          <a:p>
            <a:pPr>
              <a:lnSpc>
                <a:spcPct val="170000"/>
              </a:lnSpc>
            </a:pPr>
            <a:r>
              <a:rPr lang="en-US" sz="6400" b="1" dirty="0">
                <a:latin typeface="Open Sans" panose="020B0606030504020204" pitchFamily="34" charset="0"/>
                <a:ea typeface="Open Sans" panose="020B0606030504020204" pitchFamily="34" charset="0"/>
                <a:cs typeface="Open Sans" panose="020B0606030504020204" pitchFamily="34" charset="0"/>
              </a:rPr>
              <a:t> Just as small habits matter, so do small steps toward meaningful relationships. An email to a policy maker or a call to remind a donor it’s time to give to the annual fund adds up over time to a powerful impact.</a:t>
            </a:r>
          </a:p>
          <a:p>
            <a:pPr marL="0" indent="0">
              <a:buNone/>
            </a:pPr>
            <a:endParaRPr lang="en-US" sz="4800" dirty="0"/>
          </a:p>
          <a:p>
            <a:pPr marL="0" indent="0">
              <a:buNone/>
            </a:pPr>
            <a:endParaRPr lang="en-US" sz="4800" dirty="0"/>
          </a:p>
          <a:p>
            <a:pPr marL="0" indent="0">
              <a:buNone/>
            </a:pPr>
            <a:r>
              <a:rPr lang="en-US" sz="4800" b="1" dirty="0">
                <a:latin typeface="Open Sans" panose="020B0606030504020204" pitchFamily="34" charset="0"/>
                <a:ea typeface="Open Sans" panose="020B0606030504020204" pitchFamily="34" charset="0"/>
                <a:cs typeface="Open Sans" panose="020B0606030504020204" pitchFamily="34" charset="0"/>
              </a:rPr>
              <a:t>Source: </a:t>
            </a:r>
            <a:r>
              <a:rPr lang="en-US" sz="4800" b="1" dirty="0">
                <a:latin typeface="Open Sans" panose="020B0606030504020204" pitchFamily="34" charset="0"/>
                <a:ea typeface="Open Sans" panose="020B0606030504020204" pitchFamily="34" charset="0"/>
                <a:cs typeface="Open Sans" panose="020B0606030504020204" pitchFamily="34" charset="0"/>
                <a:hlinkClick r:id="rId2"/>
              </a:rPr>
              <a:t>What Nonprofits Fail to Say when They’re Recruiting Volunteers </a:t>
            </a:r>
            <a:endParaRPr lang="en-US" sz="4800" b="1" dirty="0">
              <a:latin typeface="Open Sans" panose="020B0606030504020204" pitchFamily="34" charset="0"/>
              <a:ea typeface="Open Sans" panose="020B0606030504020204" pitchFamily="34" charset="0"/>
              <a:cs typeface="Open Sans" panose="020B0606030504020204" pitchFamily="34" charset="0"/>
            </a:endParaRPr>
          </a:p>
          <a:p>
            <a:endParaRPr lang="en-US" dirty="0"/>
          </a:p>
        </p:txBody>
      </p:sp>
    </p:spTree>
    <p:extLst>
      <p:ext uri="{BB962C8B-B14F-4D97-AF65-F5344CB8AC3E}">
        <p14:creationId xmlns:p14="http://schemas.microsoft.com/office/powerpoint/2010/main" val="1374399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barn(inVertical)">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down)">
                                      <p:cBhvr>
                                        <p:cTn id="19" dur="580">
                                          <p:stCondLst>
                                            <p:cond delay="0"/>
                                          </p:stCondLst>
                                        </p:cTn>
                                        <p:tgtEl>
                                          <p:spTgt spid="3">
                                            <p:txEl>
                                              <p:pRg st="2" end="2"/>
                                            </p:txEl>
                                          </p:spTgt>
                                        </p:tgtEl>
                                      </p:cBhvr>
                                    </p:animEffect>
                                    <p:anim calcmode="lin" valueType="num">
                                      <p:cBhvr>
                                        <p:cTn id="2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25" dur="26">
                                          <p:stCondLst>
                                            <p:cond delay="650"/>
                                          </p:stCondLst>
                                        </p:cTn>
                                        <p:tgtEl>
                                          <p:spTgt spid="3">
                                            <p:txEl>
                                              <p:pRg st="2" end="2"/>
                                            </p:txEl>
                                          </p:spTgt>
                                        </p:tgtEl>
                                      </p:cBhvr>
                                      <p:to x="100000" y="60000"/>
                                    </p:animScale>
                                    <p:animScale>
                                      <p:cBhvr>
                                        <p:cTn id="26" dur="166" decel="50000">
                                          <p:stCondLst>
                                            <p:cond delay="676"/>
                                          </p:stCondLst>
                                        </p:cTn>
                                        <p:tgtEl>
                                          <p:spTgt spid="3">
                                            <p:txEl>
                                              <p:pRg st="2" end="2"/>
                                            </p:txEl>
                                          </p:spTgt>
                                        </p:tgtEl>
                                      </p:cBhvr>
                                      <p:to x="100000" y="100000"/>
                                    </p:animScale>
                                    <p:animScale>
                                      <p:cBhvr>
                                        <p:cTn id="27" dur="26">
                                          <p:stCondLst>
                                            <p:cond delay="1312"/>
                                          </p:stCondLst>
                                        </p:cTn>
                                        <p:tgtEl>
                                          <p:spTgt spid="3">
                                            <p:txEl>
                                              <p:pRg st="2" end="2"/>
                                            </p:txEl>
                                          </p:spTgt>
                                        </p:tgtEl>
                                      </p:cBhvr>
                                      <p:to x="100000" y="80000"/>
                                    </p:animScale>
                                    <p:animScale>
                                      <p:cBhvr>
                                        <p:cTn id="28" dur="166" decel="50000">
                                          <p:stCondLst>
                                            <p:cond delay="1338"/>
                                          </p:stCondLst>
                                        </p:cTn>
                                        <p:tgtEl>
                                          <p:spTgt spid="3">
                                            <p:txEl>
                                              <p:pRg st="2" end="2"/>
                                            </p:txEl>
                                          </p:spTgt>
                                        </p:tgtEl>
                                      </p:cBhvr>
                                      <p:to x="100000" y="100000"/>
                                    </p:animScale>
                                    <p:animScale>
                                      <p:cBhvr>
                                        <p:cTn id="29" dur="26">
                                          <p:stCondLst>
                                            <p:cond delay="1642"/>
                                          </p:stCondLst>
                                        </p:cTn>
                                        <p:tgtEl>
                                          <p:spTgt spid="3">
                                            <p:txEl>
                                              <p:pRg st="2" end="2"/>
                                            </p:txEl>
                                          </p:spTgt>
                                        </p:tgtEl>
                                      </p:cBhvr>
                                      <p:to x="100000" y="90000"/>
                                    </p:animScale>
                                    <p:animScale>
                                      <p:cBhvr>
                                        <p:cTn id="30" dur="166" decel="50000">
                                          <p:stCondLst>
                                            <p:cond delay="1668"/>
                                          </p:stCondLst>
                                        </p:cTn>
                                        <p:tgtEl>
                                          <p:spTgt spid="3">
                                            <p:txEl>
                                              <p:pRg st="2" end="2"/>
                                            </p:txEl>
                                          </p:spTgt>
                                        </p:tgtEl>
                                      </p:cBhvr>
                                      <p:to x="100000" y="100000"/>
                                    </p:animScale>
                                    <p:animScale>
                                      <p:cBhvr>
                                        <p:cTn id="31" dur="26">
                                          <p:stCondLst>
                                            <p:cond delay="1808"/>
                                          </p:stCondLst>
                                        </p:cTn>
                                        <p:tgtEl>
                                          <p:spTgt spid="3">
                                            <p:txEl>
                                              <p:pRg st="2" end="2"/>
                                            </p:txEl>
                                          </p:spTgt>
                                        </p:tgtEl>
                                      </p:cBhvr>
                                      <p:to x="100000" y="95000"/>
                                    </p:animScale>
                                    <p:animScale>
                                      <p:cBhvr>
                                        <p:cTn id="32" dur="166" decel="50000">
                                          <p:stCondLst>
                                            <p:cond delay="1834"/>
                                          </p:stCondLst>
                                        </p:cTn>
                                        <p:tgtEl>
                                          <p:spTgt spid="3">
                                            <p:txEl>
                                              <p:pRg st="2" end="2"/>
                                            </p:txEl>
                                          </p:spTgt>
                                        </p:tgtEl>
                                      </p:cBhvr>
                                      <p:to x="100000" y="100000"/>
                                    </p:animScale>
                                  </p:childTnLst>
                                </p:cTn>
                              </p:par>
                            </p:childTnLst>
                          </p:cTn>
                        </p:par>
                      </p:childTnLst>
                    </p:cTn>
                  </p:par>
                  <p:par>
                    <p:cTn id="33" fill="hold">
                      <p:stCondLst>
                        <p:cond delay="indefinite"/>
                      </p:stCondLst>
                      <p:childTnLst>
                        <p:par>
                          <p:cTn id="34" fill="hold">
                            <p:stCondLst>
                              <p:cond delay="0"/>
                            </p:stCondLst>
                            <p:childTnLst>
                              <p:par>
                                <p:cTn id="35" presetID="26"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wipe(down)">
                                      <p:cBhvr>
                                        <p:cTn id="37" dur="580">
                                          <p:stCondLst>
                                            <p:cond delay="0"/>
                                          </p:stCondLst>
                                        </p:cTn>
                                        <p:tgtEl>
                                          <p:spTgt spid="3">
                                            <p:txEl>
                                              <p:pRg st="4" end="4"/>
                                            </p:txEl>
                                          </p:spTgt>
                                        </p:tgtEl>
                                      </p:cBhvr>
                                    </p:animEffect>
                                    <p:anim calcmode="lin" valueType="num">
                                      <p:cBhvr>
                                        <p:cTn id="38"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43" dur="26">
                                          <p:stCondLst>
                                            <p:cond delay="650"/>
                                          </p:stCondLst>
                                        </p:cTn>
                                        <p:tgtEl>
                                          <p:spTgt spid="3">
                                            <p:txEl>
                                              <p:pRg st="4" end="4"/>
                                            </p:txEl>
                                          </p:spTgt>
                                        </p:tgtEl>
                                      </p:cBhvr>
                                      <p:to x="100000" y="60000"/>
                                    </p:animScale>
                                    <p:animScale>
                                      <p:cBhvr>
                                        <p:cTn id="44" dur="166" decel="50000">
                                          <p:stCondLst>
                                            <p:cond delay="676"/>
                                          </p:stCondLst>
                                        </p:cTn>
                                        <p:tgtEl>
                                          <p:spTgt spid="3">
                                            <p:txEl>
                                              <p:pRg st="4" end="4"/>
                                            </p:txEl>
                                          </p:spTgt>
                                        </p:tgtEl>
                                      </p:cBhvr>
                                      <p:to x="100000" y="100000"/>
                                    </p:animScale>
                                    <p:animScale>
                                      <p:cBhvr>
                                        <p:cTn id="45" dur="26">
                                          <p:stCondLst>
                                            <p:cond delay="1312"/>
                                          </p:stCondLst>
                                        </p:cTn>
                                        <p:tgtEl>
                                          <p:spTgt spid="3">
                                            <p:txEl>
                                              <p:pRg st="4" end="4"/>
                                            </p:txEl>
                                          </p:spTgt>
                                        </p:tgtEl>
                                      </p:cBhvr>
                                      <p:to x="100000" y="80000"/>
                                    </p:animScale>
                                    <p:animScale>
                                      <p:cBhvr>
                                        <p:cTn id="46" dur="166" decel="50000">
                                          <p:stCondLst>
                                            <p:cond delay="1338"/>
                                          </p:stCondLst>
                                        </p:cTn>
                                        <p:tgtEl>
                                          <p:spTgt spid="3">
                                            <p:txEl>
                                              <p:pRg st="4" end="4"/>
                                            </p:txEl>
                                          </p:spTgt>
                                        </p:tgtEl>
                                      </p:cBhvr>
                                      <p:to x="100000" y="100000"/>
                                    </p:animScale>
                                    <p:animScale>
                                      <p:cBhvr>
                                        <p:cTn id="47" dur="26">
                                          <p:stCondLst>
                                            <p:cond delay="1642"/>
                                          </p:stCondLst>
                                        </p:cTn>
                                        <p:tgtEl>
                                          <p:spTgt spid="3">
                                            <p:txEl>
                                              <p:pRg st="4" end="4"/>
                                            </p:txEl>
                                          </p:spTgt>
                                        </p:tgtEl>
                                      </p:cBhvr>
                                      <p:to x="100000" y="90000"/>
                                    </p:animScale>
                                    <p:animScale>
                                      <p:cBhvr>
                                        <p:cTn id="48" dur="166" decel="50000">
                                          <p:stCondLst>
                                            <p:cond delay="1668"/>
                                          </p:stCondLst>
                                        </p:cTn>
                                        <p:tgtEl>
                                          <p:spTgt spid="3">
                                            <p:txEl>
                                              <p:pRg st="4" end="4"/>
                                            </p:txEl>
                                          </p:spTgt>
                                        </p:tgtEl>
                                      </p:cBhvr>
                                      <p:to x="100000" y="100000"/>
                                    </p:animScale>
                                    <p:animScale>
                                      <p:cBhvr>
                                        <p:cTn id="49" dur="26">
                                          <p:stCondLst>
                                            <p:cond delay="1808"/>
                                          </p:stCondLst>
                                        </p:cTn>
                                        <p:tgtEl>
                                          <p:spTgt spid="3">
                                            <p:txEl>
                                              <p:pRg st="4" end="4"/>
                                            </p:txEl>
                                          </p:spTgt>
                                        </p:tgtEl>
                                      </p:cBhvr>
                                      <p:to x="100000" y="95000"/>
                                    </p:animScale>
                                    <p:animScale>
                                      <p:cBhvr>
                                        <p:cTn id="50" dur="166" decel="50000">
                                          <p:stCondLst>
                                            <p:cond delay="1834"/>
                                          </p:stCondLst>
                                        </p:cTn>
                                        <p:tgtEl>
                                          <p:spTgt spid="3">
                                            <p:txEl>
                                              <p:pRg st="4" end="4"/>
                                            </p:txEl>
                                          </p:spTgt>
                                        </p:tgtEl>
                                      </p:cBhvr>
                                      <p:to x="100000" y="100000"/>
                                    </p:animScale>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nodeType="click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fade">
                                      <p:cBhvr>
                                        <p:cTn id="55" dur="1000"/>
                                        <p:tgtEl>
                                          <p:spTgt spid="3">
                                            <p:txEl>
                                              <p:pRg st="3" end="3"/>
                                            </p:txEl>
                                          </p:spTgt>
                                        </p:tgtEl>
                                      </p:cBhvr>
                                    </p:animEffect>
                                    <p:anim calcmode="lin" valueType="num">
                                      <p:cBhvr>
                                        <p:cTn id="5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3" descr="Text, timeline&#10;&#10;Description automatically generated">
            <a:extLst>
              <a:ext uri="{FF2B5EF4-FFF2-40B4-BE49-F238E27FC236}">
                <a16:creationId xmlns:a16="http://schemas.microsoft.com/office/drawing/2014/main" id="{23B230F6-FC51-4BCA-8271-4631D175F3A1}"/>
              </a:ext>
            </a:extLst>
          </p:cNvPr>
          <p:cNvPicPr>
            <a:picLocks noGrp="1" noChangeAspect="1"/>
          </p:cNvPicPr>
          <p:nvPr>
            <p:ph idx="1"/>
          </p:nvPr>
        </p:nvPicPr>
        <p:blipFill>
          <a:blip r:embed="rId2"/>
          <a:stretch>
            <a:fillRect/>
          </a:stretch>
        </p:blipFill>
        <p:spPr>
          <a:xfrm>
            <a:off x="17025" y="-4802"/>
            <a:ext cx="12178746" cy="6856230"/>
          </a:xfrm>
          <a:prstGeom prst="rect">
            <a:avLst/>
          </a:prstGeom>
        </p:spPr>
      </p:pic>
    </p:spTree>
    <p:extLst>
      <p:ext uri="{BB962C8B-B14F-4D97-AF65-F5344CB8AC3E}">
        <p14:creationId xmlns:p14="http://schemas.microsoft.com/office/powerpoint/2010/main" val="60560047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81C65-69E6-4B9D-8479-41B94AE6BE6A}"/>
              </a:ext>
            </a:extLst>
          </p:cNvPr>
          <p:cNvSpPr>
            <a:spLocks noGrp="1"/>
          </p:cNvSpPr>
          <p:nvPr>
            <p:ph type="title"/>
          </p:nvPr>
        </p:nvSpPr>
        <p:spPr>
          <a:xfrm>
            <a:off x="489857" y="558955"/>
            <a:ext cx="10515600" cy="1325563"/>
          </a:xfrm>
        </p:spPr>
        <p:txBody>
          <a:bodyPr>
            <a:normAutofit fontScale="90000"/>
          </a:bodyPr>
          <a:lstStyle/>
          <a:p>
            <a:pPr algn="ctr">
              <a:spcBef>
                <a:spcPts val="1000"/>
              </a:spcBef>
            </a:pPr>
            <a:br>
              <a:rPr lang="en-US" b="1" dirty="0">
                <a:solidFill>
                  <a:srgbClr val="FF0000"/>
                </a:solidFill>
                <a:latin typeface="Open Sans"/>
                <a:ea typeface="Open Sans"/>
                <a:cs typeface="Calibri Light"/>
              </a:rPr>
            </a:br>
            <a:r>
              <a:rPr lang="en-US" b="1" dirty="0">
                <a:solidFill>
                  <a:srgbClr val="FF0000"/>
                </a:solidFill>
                <a:latin typeface="Open Sans"/>
                <a:ea typeface="Open Sans"/>
                <a:cs typeface="Calibri Light"/>
              </a:rPr>
              <a:t>Upcoming Action Alerts Dates</a:t>
            </a:r>
            <a:r>
              <a:rPr lang="en-US" b="1" dirty="0">
                <a:latin typeface="Open Sans"/>
                <a:ea typeface="Open Sans"/>
                <a:cs typeface="Calibri Light"/>
              </a:rPr>
              <a:t> </a:t>
            </a:r>
            <a:br>
              <a:rPr lang="en-US" b="1" dirty="0">
                <a:latin typeface="Open Sans"/>
                <a:ea typeface="Open Sans"/>
                <a:cs typeface="Calibri Light"/>
              </a:rPr>
            </a:br>
            <a:br>
              <a:rPr lang="en-US" b="1" dirty="0">
                <a:latin typeface="Open Sans"/>
                <a:ea typeface="Open Sans"/>
                <a:cs typeface="+mj-lt"/>
              </a:rPr>
            </a:br>
            <a:r>
              <a:rPr lang="en-US" b="1" dirty="0">
                <a:latin typeface="Open Sans"/>
                <a:ea typeface="+mj-lt"/>
                <a:cs typeface="+mj-lt"/>
              </a:rPr>
              <a:t>You can find previous Action Alerts </a:t>
            </a:r>
            <a:r>
              <a:rPr lang="en-US" b="1" dirty="0">
                <a:latin typeface="Open Sans"/>
                <a:ea typeface="+mj-lt"/>
                <a:cs typeface="+mj-lt"/>
                <a:hlinkClick r:id="rId2"/>
              </a:rPr>
              <a:t>here</a:t>
            </a:r>
            <a:r>
              <a:rPr lang="en-US" b="1" dirty="0">
                <a:latin typeface="Open Sans"/>
                <a:ea typeface="+mj-lt"/>
                <a:cs typeface="+mj-lt"/>
              </a:rPr>
              <a:t>.</a:t>
            </a:r>
            <a:endParaRPr lang="en-US" b="1" dirty="0">
              <a:latin typeface="Open Sans"/>
              <a:ea typeface="Open Sans"/>
              <a:cs typeface="Calibri Light"/>
            </a:endParaRPr>
          </a:p>
          <a:p>
            <a:pPr algn="ctr"/>
            <a:endParaRPr lang="en-US" b="1" dirty="0">
              <a:latin typeface="Open Sans"/>
              <a:ea typeface="Open Sans"/>
              <a:cs typeface="Calibri Light"/>
            </a:endParaRPr>
          </a:p>
        </p:txBody>
      </p:sp>
      <p:sp>
        <p:nvSpPr>
          <p:cNvPr id="5" name="Content Placeholder 4">
            <a:extLst>
              <a:ext uri="{FF2B5EF4-FFF2-40B4-BE49-F238E27FC236}">
                <a16:creationId xmlns:a16="http://schemas.microsoft.com/office/drawing/2014/main" id="{6D633D97-3359-4AF5-8071-EAA2B08769CE}"/>
              </a:ext>
            </a:extLst>
          </p:cNvPr>
          <p:cNvSpPr>
            <a:spLocks noGrp="1"/>
          </p:cNvSpPr>
          <p:nvPr>
            <p:ph sz="half" idx="1"/>
          </p:nvPr>
        </p:nvSpPr>
        <p:spPr/>
        <p:txBody>
          <a:bodyPr vert="horz" lIns="91440" tIns="45720" rIns="91440" bIns="45720" rtlCol="0" anchor="t">
            <a:noAutofit/>
          </a:bodyPr>
          <a:lstStyle/>
          <a:p>
            <a:endParaRPr lang="en-US" sz="4000" b="1" dirty="0">
              <a:latin typeface="Open Sans"/>
              <a:ea typeface="Open Sans"/>
              <a:cs typeface="Calibri"/>
            </a:endParaRPr>
          </a:p>
          <a:p>
            <a:pPr>
              <a:lnSpc>
                <a:spcPct val="150000"/>
              </a:lnSpc>
            </a:pPr>
            <a:endParaRPr lang="en-US" sz="2400" b="1" dirty="0">
              <a:latin typeface="Open Sans"/>
              <a:ea typeface="Open Sans"/>
              <a:cs typeface="Calibri"/>
            </a:endParaRPr>
          </a:p>
        </p:txBody>
      </p:sp>
      <p:sp>
        <p:nvSpPr>
          <p:cNvPr id="6" name="Content Placeholder 5">
            <a:extLst>
              <a:ext uri="{FF2B5EF4-FFF2-40B4-BE49-F238E27FC236}">
                <a16:creationId xmlns:a16="http://schemas.microsoft.com/office/drawing/2014/main" id="{320E9B8B-5925-4687-9027-EB89D2AFF1AA}"/>
              </a:ext>
            </a:extLst>
          </p:cNvPr>
          <p:cNvSpPr>
            <a:spLocks noGrp="1"/>
          </p:cNvSpPr>
          <p:nvPr>
            <p:ph sz="half" idx="2"/>
          </p:nvPr>
        </p:nvSpPr>
        <p:spPr>
          <a:xfrm>
            <a:off x="3722914" y="2510938"/>
            <a:ext cx="5181600" cy="4351338"/>
          </a:xfrm>
        </p:spPr>
        <p:txBody>
          <a:bodyPr vert="horz" lIns="91440" tIns="45720" rIns="91440" bIns="45720" rtlCol="0" anchor="t">
            <a:normAutofit/>
          </a:bodyPr>
          <a:lstStyle/>
          <a:p>
            <a:pPr>
              <a:lnSpc>
                <a:spcPct val="150000"/>
              </a:lnSpc>
            </a:pPr>
            <a:r>
              <a:rPr lang="en-US" b="1" dirty="0">
                <a:latin typeface="Open Sans"/>
                <a:ea typeface="+mn-lt"/>
                <a:cs typeface="+mn-lt"/>
              </a:rPr>
              <a:t>August 25th, 2021</a:t>
            </a:r>
            <a:endParaRPr lang="en-US" b="1" dirty="0">
              <a:latin typeface="Open Sans"/>
              <a:ea typeface="Open Sans"/>
              <a:cs typeface="+mn-lt"/>
            </a:endParaRPr>
          </a:p>
          <a:p>
            <a:pPr>
              <a:lnSpc>
                <a:spcPct val="150000"/>
              </a:lnSpc>
            </a:pPr>
            <a:r>
              <a:rPr lang="en-US" b="1" dirty="0">
                <a:latin typeface="Open Sans"/>
                <a:ea typeface="+mn-lt"/>
                <a:cs typeface="+mn-lt"/>
              </a:rPr>
              <a:t>September 8th, 2021</a:t>
            </a:r>
            <a:endParaRPr lang="en-US" b="1" dirty="0">
              <a:latin typeface="Open Sans"/>
              <a:ea typeface="Open Sans"/>
              <a:cs typeface="Calibri"/>
            </a:endParaRPr>
          </a:p>
          <a:p>
            <a:pPr>
              <a:lnSpc>
                <a:spcPct val="150000"/>
              </a:lnSpc>
            </a:pPr>
            <a:r>
              <a:rPr lang="en-US" b="1" dirty="0">
                <a:latin typeface="Open Sans"/>
                <a:ea typeface="+mn-lt"/>
                <a:cs typeface="+mn-lt"/>
              </a:rPr>
              <a:t>September 22nd, 2021</a:t>
            </a:r>
          </a:p>
          <a:p>
            <a:pPr>
              <a:lnSpc>
                <a:spcPct val="150000"/>
              </a:lnSpc>
            </a:pPr>
            <a:r>
              <a:rPr lang="en-US" b="1" dirty="0">
                <a:latin typeface="Open Sans"/>
                <a:ea typeface="+mn-lt"/>
                <a:cs typeface="+mn-lt"/>
              </a:rPr>
              <a:t>October 6th, 2021</a:t>
            </a:r>
          </a:p>
          <a:p>
            <a:pPr>
              <a:lnSpc>
                <a:spcPct val="150000"/>
              </a:lnSpc>
            </a:pPr>
            <a:r>
              <a:rPr lang="en-US" b="1" dirty="0">
                <a:latin typeface="Open Sans"/>
                <a:ea typeface="+mn-lt"/>
                <a:cs typeface="+mn-lt"/>
              </a:rPr>
              <a:t>October 20th, 2021</a:t>
            </a:r>
            <a:endParaRPr lang="en-US" b="1" dirty="0">
              <a:latin typeface="Open Sans"/>
              <a:ea typeface="Open Sans"/>
              <a:cs typeface="Calibri"/>
            </a:endParaRPr>
          </a:p>
          <a:p>
            <a:endParaRPr lang="en-US" b="1" dirty="0">
              <a:latin typeface="Open Sans"/>
              <a:ea typeface="Open Sans"/>
              <a:cs typeface="Calibri"/>
            </a:endParaRPr>
          </a:p>
        </p:txBody>
      </p:sp>
      <p:pic>
        <p:nvPicPr>
          <p:cNvPr id="3" name="Picture 2" descr="A picture containing logo&#10;&#10;Description automatically generated">
            <a:extLst>
              <a:ext uri="{FF2B5EF4-FFF2-40B4-BE49-F238E27FC236}">
                <a16:creationId xmlns:a16="http://schemas.microsoft.com/office/drawing/2014/main" id="{FAD525F5-F3A1-48F8-9410-E9A46B6B3ED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35916" y="209160"/>
            <a:ext cx="1173210" cy="936562"/>
          </a:xfrm>
          <a:prstGeom prst="rect">
            <a:avLst/>
          </a:prstGeom>
        </p:spPr>
      </p:pic>
    </p:spTree>
    <p:extLst>
      <p:ext uri="{BB962C8B-B14F-4D97-AF65-F5344CB8AC3E}">
        <p14:creationId xmlns:p14="http://schemas.microsoft.com/office/powerpoint/2010/main" val="3949676003"/>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17387-E6B7-4A44-8A50-611EAB0638F4}"/>
              </a:ext>
            </a:extLst>
          </p:cNvPr>
          <p:cNvSpPr>
            <a:spLocks noGrp="1"/>
          </p:cNvSpPr>
          <p:nvPr>
            <p:ph type="title"/>
          </p:nvPr>
        </p:nvSpPr>
        <p:spPr>
          <a:xfrm>
            <a:off x="1752600" y="2259239"/>
            <a:ext cx="10515600" cy="1325563"/>
          </a:xfrm>
        </p:spPr>
        <p:txBody>
          <a:bodyPr/>
          <a:lstStyle/>
          <a:p>
            <a:r>
              <a:rPr lang="en-US" b="1">
                <a:solidFill>
                  <a:srgbClr val="FF0000"/>
                </a:solidFill>
                <a:latin typeface="Open Sans"/>
                <a:ea typeface="Open Sans"/>
                <a:cs typeface="Calibri Light"/>
              </a:rPr>
              <a:t>Have a great afternoon/evening!</a:t>
            </a:r>
            <a:endParaRPr lang="en-US" b="1">
              <a:solidFill>
                <a:srgbClr val="FF0000"/>
              </a:solidFill>
              <a:latin typeface="Open Sans"/>
              <a:ea typeface="Open Sans"/>
            </a:endParaRPr>
          </a:p>
        </p:txBody>
      </p:sp>
    </p:spTree>
    <p:extLst>
      <p:ext uri="{BB962C8B-B14F-4D97-AF65-F5344CB8AC3E}">
        <p14:creationId xmlns:p14="http://schemas.microsoft.com/office/powerpoint/2010/main" val="2165885176"/>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8115B-BF0F-499A-B5B9-BACC3D6C9DF8}"/>
              </a:ext>
            </a:extLst>
          </p:cNvPr>
          <p:cNvSpPr>
            <a:spLocks noGrp="1"/>
          </p:cNvSpPr>
          <p:nvPr>
            <p:ph type="title"/>
          </p:nvPr>
        </p:nvSpPr>
        <p:spPr>
          <a:xfrm>
            <a:off x="529101" y="1836777"/>
            <a:ext cx="11267161" cy="2891316"/>
          </a:xfrm>
        </p:spPr>
        <p:txBody>
          <a:bodyPr>
            <a:normAutofit fontScale="90000"/>
          </a:bodyPr>
          <a:lstStyle/>
          <a:p>
            <a:pPr algn="ctr">
              <a:lnSpc>
                <a:spcPct val="150000"/>
              </a:lnSpc>
            </a:pPr>
            <a:r>
              <a:rPr lang="en-US" sz="5400" b="1" dirty="0">
                <a:solidFill>
                  <a:srgbClr val="FF0000"/>
                </a:solidFill>
                <a:latin typeface="Open Sans"/>
                <a:ea typeface="Open Sans"/>
                <a:cs typeface="Calibri Light"/>
              </a:rPr>
              <a:t>Welcome to any new advocates, please go ahead and put your name and where you're joining from in the chat!</a:t>
            </a:r>
            <a:endParaRPr lang="en-US"/>
          </a:p>
        </p:txBody>
      </p:sp>
      <p:pic>
        <p:nvPicPr>
          <p:cNvPr id="5" name="Picture 4" descr="A picture containing logo&#10;&#10;Description automatically generated">
            <a:extLst>
              <a:ext uri="{FF2B5EF4-FFF2-40B4-BE49-F238E27FC236}">
                <a16:creationId xmlns:a16="http://schemas.microsoft.com/office/drawing/2014/main" id="{A1B68F01-03BB-4523-80ED-5989D0CBE84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23001" y="209160"/>
            <a:ext cx="1086125" cy="860362"/>
          </a:xfrm>
          <a:prstGeom prst="rect">
            <a:avLst/>
          </a:prstGeom>
        </p:spPr>
      </p:pic>
    </p:spTree>
    <p:extLst>
      <p:ext uri="{BB962C8B-B14F-4D97-AF65-F5344CB8AC3E}">
        <p14:creationId xmlns:p14="http://schemas.microsoft.com/office/powerpoint/2010/main" val="4174193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0F2-44E3-4789-BAF5-FBEE01308968}"/>
              </a:ext>
            </a:extLst>
          </p:cNvPr>
          <p:cNvSpPr>
            <a:spLocks noGrp="1"/>
          </p:cNvSpPr>
          <p:nvPr>
            <p:ph type="title"/>
          </p:nvPr>
        </p:nvSpPr>
        <p:spPr>
          <a:xfrm>
            <a:off x="290679" y="2403475"/>
            <a:ext cx="11610641" cy="1325563"/>
          </a:xfrm>
        </p:spPr>
        <p:txBody>
          <a:bodyPr/>
          <a:lstStyle/>
          <a:p>
            <a:pPr algn="ctr"/>
            <a:r>
              <a:rPr lang="en-US" b="1" dirty="0">
                <a:solidFill>
                  <a:srgbClr val="FF0000"/>
                </a:solidFill>
                <a:latin typeface="Open Sans" panose="020B0606030504020204" pitchFamily="34" charset="0"/>
                <a:ea typeface="Open Sans" panose="020B0606030504020204" pitchFamily="34" charset="0"/>
                <a:cs typeface="Open Sans" panose="020B0606030504020204" pitchFamily="34" charset="0"/>
              </a:rPr>
              <a:t>Who/what is your favorite cartoon or animated character? </a:t>
            </a:r>
          </a:p>
        </p:txBody>
      </p:sp>
      <p:pic>
        <p:nvPicPr>
          <p:cNvPr id="4" name="Picture 3">
            <a:extLst>
              <a:ext uri="{FF2B5EF4-FFF2-40B4-BE49-F238E27FC236}">
                <a16:creationId xmlns:a16="http://schemas.microsoft.com/office/drawing/2014/main" id="{F5B8445D-765D-4704-B6C0-BA5CF28E6BA3}"/>
              </a:ext>
            </a:extLst>
          </p:cNvPr>
          <p:cNvPicPr>
            <a:picLocks noChangeAspect="1"/>
          </p:cNvPicPr>
          <p:nvPr/>
        </p:nvPicPr>
        <p:blipFill>
          <a:blip r:embed="rId2"/>
          <a:stretch>
            <a:fillRect/>
          </a:stretch>
        </p:blipFill>
        <p:spPr>
          <a:xfrm>
            <a:off x="11001709" y="168295"/>
            <a:ext cx="1085182" cy="859611"/>
          </a:xfrm>
          <a:prstGeom prst="rect">
            <a:avLst/>
          </a:prstGeom>
        </p:spPr>
      </p:pic>
    </p:spTree>
    <p:extLst>
      <p:ext uri="{BB962C8B-B14F-4D97-AF65-F5344CB8AC3E}">
        <p14:creationId xmlns:p14="http://schemas.microsoft.com/office/powerpoint/2010/main" val="627683307"/>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4310B-CF31-4997-ABD8-E6FD3B741C4A}"/>
              </a:ext>
            </a:extLst>
          </p:cNvPr>
          <p:cNvSpPr>
            <a:spLocks noGrp="1"/>
          </p:cNvSpPr>
          <p:nvPr>
            <p:ph type="title"/>
          </p:nvPr>
        </p:nvSpPr>
        <p:spPr>
          <a:xfrm>
            <a:off x="838200" y="-179160"/>
            <a:ext cx="10515600" cy="1325563"/>
          </a:xfrm>
        </p:spPr>
        <p:txBody>
          <a:bodyPr/>
          <a:lstStyle/>
          <a:p>
            <a:pPr algn="ctr"/>
            <a:r>
              <a:rPr lang="en-US" b="1" dirty="0">
                <a:solidFill>
                  <a:srgbClr val="FF0000"/>
                </a:solidFill>
                <a:latin typeface="Open Sans"/>
                <a:ea typeface="+mj-lt"/>
                <a:cs typeface="+mj-lt"/>
              </a:rPr>
              <a:t>2nd Action Alert of July (#8)</a:t>
            </a:r>
            <a:endParaRPr lang="en-US" dirty="0">
              <a:solidFill>
                <a:srgbClr val="FF0000"/>
              </a:solidFill>
              <a:latin typeface="Open Sans"/>
              <a:cs typeface="Calibri Light" panose="020F0302020204030204"/>
            </a:endParaRPr>
          </a:p>
        </p:txBody>
      </p:sp>
      <p:sp>
        <p:nvSpPr>
          <p:cNvPr id="3" name="Content Placeholder 2">
            <a:extLst>
              <a:ext uri="{FF2B5EF4-FFF2-40B4-BE49-F238E27FC236}">
                <a16:creationId xmlns:a16="http://schemas.microsoft.com/office/drawing/2014/main" id="{40D0C4A8-1FAA-4CF2-B8DC-32D455823828}"/>
              </a:ext>
            </a:extLst>
          </p:cNvPr>
          <p:cNvSpPr>
            <a:spLocks noGrp="1"/>
          </p:cNvSpPr>
          <p:nvPr>
            <p:ph idx="1"/>
          </p:nvPr>
        </p:nvSpPr>
        <p:spPr>
          <a:xfrm>
            <a:off x="838200" y="824139"/>
            <a:ext cx="10515600" cy="5668509"/>
          </a:xfrm>
        </p:spPr>
        <p:txBody>
          <a:bodyPr vert="horz" lIns="91440" tIns="45720" rIns="91440" bIns="45720" rtlCol="0" anchor="t">
            <a:noAutofit/>
          </a:bodyPr>
          <a:lstStyle/>
          <a:p>
            <a:pPr marL="0" indent="0" algn="ctr">
              <a:lnSpc>
                <a:spcPct val="150000"/>
              </a:lnSpc>
              <a:buNone/>
            </a:pPr>
            <a:r>
              <a:rPr lang="en-US" sz="1650" b="1" u="sng" dirty="0">
                <a:latin typeface="Open Sans"/>
                <a:ea typeface="Open Sans"/>
                <a:cs typeface="Times New Roman"/>
              </a:rPr>
              <a:t>The following was possible because of your advocacy:</a:t>
            </a:r>
            <a:endParaRPr lang="en-US" sz="1650" b="1" dirty="0">
              <a:cs typeface="Calibri"/>
            </a:endParaRPr>
          </a:p>
          <a:p>
            <a:pPr marL="0" indent="0">
              <a:lnSpc>
                <a:spcPct val="150000"/>
              </a:lnSpc>
              <a:buNone/>
            </a:pPr>
            <a:r>
              <a:rPr lang="en-US" sz="1650" b="1" dirty="0">
                <a:latin typeface="Open Sans"/>
                <a:ea typeface="Open Sans"/>
                <a:cs typeface="Times New Roman"/>
              </a:rPr>
              <a:t>1. </a:t>
            </a:r>
            <a:r>
              <a:rPr lang="en-US" sz="1650" b="1" dirty="0">
                <a:latin typeface="Open Sans"/>
                <a:ea typeface="Open Sans"/>
                <a:cs typeface="Times New Roman"/>
                <a:hlinkClick r:id="rId2"/>
              </a:rPr>
              <a:t>Housing Dear Colleague letter</a:t>
            </a:r>
            <a:r>
              <a:rPr lang="en-US" sz="1650" b="1" dirty="0">
                <a:latin typeface="Open Sans"/>
                <a:ea typeface="Open Sans"/>
                <a:cs typeface="Times New Roman"/>
              </a:rPr>
              <a:t> (expands rental assistance)</a:t>
            </a:r>
            <a:endParaRPr lang="en-US" sz="1650" b="1" dirty="0">
              <a:latin typeface="Open Sans"/>
              <a:ea typeface="Open Sans"/>
              <a:cs typeface="Calibri" panose="020F0502020204030204"/>
            </a:endParaRPr>
          </a:p>
          <a:p>
            <a:pPr marL="0" indent="0">
              <a:lnSpc>
                <a:spcPct val="150000"/>
              </a:lnSpc>
              <a:buNone/>
            </a:pPr>
            <a:r>
              <a:rPr lang="en-US" sz="1650" b="1" dirty="0">
                <a:latin typeface="Open Sans"/>
                <a:ea typeface="Open Sans"/>
                <a:cs typeface="Times New Roman"/>
              </a:rPr>
              <a:t>106 signers in the House; </a:t>
            </a:r>
            <a:r>
              <a:rPr lang="en-US" sz="1650" b="1" i="1" dirty="0">
                <a:latin typeface="Open Sans"/>
                <a:ea typeface="Open Sans"/>
                <a:cs typeface="Times New Roman"/>
              </a:rPr>
              <a:t>including our Representative ______ (enter name) here in the great state of ______!</a:t>
            </a:r>
            <a:endParaRPr lang="en-US" sz="1650" b="1" dirty="0">
              <a:latin typeface="Open Sans"/>
              <a:ea typeface="Open Sans"/>
              <a:cs typeface="Calibri" panose="020F0502020204030204"/>
            </a:endParaRPr>
          </a:p>
          <a:p>
            <a:pPr marL="0" indent="0">
              <a:lnSpc>
                <a:spcPct val="150000"/>
              </a:lnSpc>
              <a:buNone/>
            </a:pPr>
            <a:r>
              <a:rPr lang="en-US" sz="1650" b="1" dirty="0">
                <a:latin typeface="Open Sans"/>
                <a:ea typeface="Open Sans"/>
                <a:cs typeface="Times New Roman"/>
              </a:rPr>
              <a:t>2. </a:t>
            </a:r>
            <a:r>
              <a:rPr lang="en-US" sz="1650" b="1" dirty="0">
                <a:latin typeface="Open Sans"/>
                <a:ea typeface="Open Sans"/>
                <a:cs typeface="Times New Roman"/>
                <a:hlinkClick r:id="rId3"/>
              </a:rPr>
              <a:t>Global Partnership for Education Dear Colleague letter</a:t>
            </a:r>
            <a:r>
              <a:rPr lang="en-US" sz="1650" b="1" dirty="0">
                <a:latin typeface="Open Sans"/>
                <a:ea typeface="Open Sans"/>
                <a:cs typeface="Times New Roman"/>
              </a:rPr>
              <a:t> (renewal of funding for children globally)</a:t>
            </a:r>
            <a:endParaRPr lang="en-US" sz="1650" b="1" dirty="0">
              <a:latin typeface="Open Sans"/>
              <a:ea typeface="Open Sans"/>
              <a:cs typeface="Calibri" panose="020F0502020204030204"/>
            </a:endParaRPr>
          </a:p>
          <a:p>
            <a:pPr marL="0" indent="0">
              <a:lnSpc>
                <a:spcPct val="150000"/>
              </a:lnSpc>
              <a:buNone/>
            </a:pPr>
            <a:r>
              <a:rPr lang="en-US" sz="1650" b="1" dirty="0">
                <a:latin typeface="Open Sans"/>
                <a:ea typeface="Open Sans"/>
                <a:cs typeface="Times New Roman"/>
              </a:rPr>
              <a:t>110 signers in the House; </a:t>
            </a:r>
            <a:r>
              <a:rPr lang="en-US" sz="1650" b="1" i="1" dirty="0">
                <a:latin typeface="Open Sans"/>
                <a:ea typeface="Open Sans"/>
                <a:cs typeface="Times New Roman"/>
              </a:rPr>
              <a:t>including our Representative ______  (enter name) here in the great state of ______!</a:t>
            </a:r>
            <a:endParaRPr lang="en-US" sz="1650" b="1" dirty="0">
              <a:latin typeface="Open Sans"/>
              <a:ea typeface="Open Sans"/>
              <a:cs typeface="Calibri" panose="020F0502020204030204"/>
            </a:endParaRPr>
          </a:p>
          <a:p>
            <a:pPr marL="0" indent="0">
              <a:lnSpc>
                <a:spcPct val="150000"/>
              </a:lnSpc>
              <a:buNone/>
            </a:pPr>
            <a:r>
              <a:rPr lang="en-US" sz="1650" b="1" dirty="0">
                <a:latin typeface="Open Sans"/>
                <a:ea typeface="Open Sans"/>
                <a:cs typeface="Times New Roman"/>
              </a:rPr>
              <a:t>3. </a:t>
            </a:r>
            <a:r>
              <a:rPr lang="en-US" sz="1650" b="1" dirty="0">
                <a:latin typeface="Open Sans"/>
                <a:ea typeface="Open Sans"/>
                <a:cs typeface="Times New Roman"/>
                <a:hlinkClick r:id="rId4"/>
              </a:rPr>
              <a:t>Vaccine Access Dear Colleague letter</a:t>
            </a:r>
            <a:r>
              <a:rPr lang="en-US" sz="1650" b="1" dirty="0">
                <a:latin typeface="Open Sans"/>
                <a:ea typeface="Open Sans"/>
                <a:cs typeface="Times New Roman"/>
              </a:rPr>
              <a:t> (sharing our vaccine technology with countries who need it)</a:t>
            </a:r>
            <a:endParaRPr lang="en-US" sz="1650" b="1" dirty="0">
              <a:latin typeface="Open Sans"/>
              <a:ea typeface="Open Sans"/>
              <a:cs typeface="Calibri" panose="020F0502020204030204"/>
            </a:endParaRPr>
          </a:p>
          <a:p>
            <a:pPr marL="0" indent="0">
              <a:lnSpc>
                <a:spcPct val="150000"/>
              </a:lnSpc>
              <a:buNone/>
            </a:pPr>
            <a:r>
              <a:rPr lang="en-US" sz="1650" b="1" dirty="0">
                <a:latin typeface="Open Sans"/>
                <a:ea typeface="Open Sans"/>
                <a:cs typeface="Times New Roman"/>
              </a:rPr>
              <a:t>70 signers in the House and Senate (In just three days, we went from 10 signers to 70, because of YOU!); </a:t>
            </a:r>
            <a:r>
              <a:rPr lang="en-US" sz="1650" b="1" i="1" dirty="0">
                <a:latin typeface="Open Sans"/>
                <a:ea typeface="Open Sans"/>
                <a:cs typeface="Times New Roman"/>
              </a:rPr>
              <a:t>including our Representative/Senator ______ (enter name) here in the great state of ______!</a:t>
            </a:r>
            <a:endParaRPr lang="en-US" sz="1650" b="1" dirty="0">
              <a:latin typeface="Open Sans"/>
              <a:ea typeface="Open Sans"/>
              <a:cs typeface="Calibri" panose="020F0502020204030204"/>
            </a:endParaRPr>
          </a:p>
          <a:p>
            <a:pPr marL="0" indent="0">
              <a:lnSpc>
                <a:spcPct val="150000"/>
              </a:lnSpc>
              <a:buNone/>
            </a:pPr>
            <a:r>
              <a:rPr lang="en-US" sz="1650" b="1" dirty="0">
                <a:latin typeface="Open Sans"/>
                <a:ea typeface="Open Sans"/>
                <a:cs typeface="Times New Roman"/>
              </a:rPr>
              <a:t>Keep in mind that the House of Representatives consists of 441 members, which means your advocacy led to around 25% of the House signing on, which is a huge achievement! </a:t>
            </a:r>
            <a:endParaRPr lang="en-US" sz="1650" b="1" dirty="0">
              <a:latin typeface="Open Sans"/>
              <a:ea typeface="Open Sans"/>
              <a:cs typeface="Calibri" panose="020F0502020204030204"/>
            </a:endParaRPr>
          </a:p>
          <a:p>
            <a:pPr marL="0" indent="0">
              <a:lnSpc>
                <a:spcPct val="150000"/>
              </a:lnSpc>
              <a:buNone/>
            </a:pPr>
            <a:endParaRPr lang="en-US" sz="1600" b="1" dirty="0">
              <a:latin typeface="Calibri"/>
              <a:ea typeface="Open Sans"/>
              <a:cs typeface="Calibri"/>
            </a:endParaRPr>
          </a:p>
          <a:p>
            <a:pPr>
              <a:lnSpc>
                <a:spcPct val="150000"/>
              </a:lnSpc>
            </a:pPr>
            <a:endParaRPr lang="en-US" dirty="0">
              <a:cs typeface="Calibri"/>
            </a:endParaRPr>
          </a:p>
        </p:txBody>
      </p:sp>
      <p:pic>
        <p:nvPicPr>
          <p:cNvPr id="5" name="Picture 4" descr="A picture containing logo&#10;&#10;Description automatically generated">
            <a:extLst>
              <a:ext uri="{FF2B5EF4-FFF2-40B4-BE49-F238E27FC236}">
                <a16:creationId xmlns:a16="http://schemas.microsoft.com/office/drawing/2014/main" id="{1C7A670E-D169-49F9-9049-7B6E7B26690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923001" y="209160"/>
            <a:ext cx="1086125" cy="860362"/>
          </a:xfrm>
          <a:prstGeom prst="rect">
            <a:avLst/>
          </a:prstGeom>
        </p:spPr>
      </p:pic>
    </p:spTree>
    <p:extLst>
      <p:ext uri="{BB962C8B-B14F-4D97-AF65-F5344CB8AC3E}">
        <p14:creationId xmlns:p14="http://schemas.microsoft.com/office/powerpoint/2010/main" val="1212192041"/>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3C5E8-ED64-40B6-A5AE-E475CC6321AA}"/>
              </a:ext>
            </a:extLst>
          </p:cNvPr>
          <p:cNvSpPr>
            <a:spLocks noGrp="1"/>
          </p:cNvSpPr>
          <p:nvPr>
            <p:ph type="title"/>
          </p:nvPr>
        </p:nvSpPr>
        <p:spPr/>
        <p:txBody>
          <a:bodyPr/>
          <a:lstStyle/>
          <a:p>
            <a:pPr algn="ctr"/>
            <a:r>
              <a:rPr lang="en-US" b="1" dirty="0">
                <a:solidFill>
                  <a:srgbClr val="FF0000"/>
                </a:solidFill>
                <a:latin typeface="Open Sans"/>
                <a:ea typeface="+mj-lt"/>
                <a:cs typeface="+mj-lt"/>
              </a:rPr>
              <a:t>1st Action Alert of August (#9)</a:t>
            </a:r>
            <a:endParaRPr lang="en-US" b="1" dirty="0">
              <a:latin typeface="Open Sans"/>
              <a:ea typeface="+mj-lt"/>
              <a:cs typeface="+mj-lt"/>
            </a:endParaRPr>
          </a:p>
          <a:p>
            <a:endParaRPr lang="en-US" dirty="0">
              <a:cs typeface="Calibri Light"/>
            </a:endParaRPr>
          </a:p>
        </p:txBody>
      </p:sp>
      <p:sp>
        <p:nvSpPr>
          <p:cNvPr id="3" name="Content Placeholder 2">
            <a:extLst>
              <a:ext uri="{FF2B5EF4-FFF2-40B4-BE49-F238E27FC236}">
                <a16:creationId xmlns:a16="http://schemas.microsoft.com/office/drawing/2014/main" id="{1AF9833F-42A0-4B4A-B6F5-1F5E5E214C08}"/>
              </a:ext>
            </a:extLst>
          </p:cNvPr>
          <p:cNvSpPr>
            <a:spLocks noGrp="1"/>
          </p:cNvSpPr>
          <p:nvPr>
            <p:ph idx="1"/>
          </p:nvPr>
        </p:nvSpPr>
        <p:spPr>
          <a:xfrm>
            <a:off x="239486" y="1172483"/>
            <a:ext cx="11821885" cy="5331051"/>
          </a:xfrm>
        </p:spPr>
        <p:txBody>
          <a:bodyPr vert="horz" lIns="91440" tIns="45720" rIns="91440" bIns="45720" rtlCol="0" anchor="t">
            <a:noAutofit/>
          </a:bodyPr>
          <a:lstStyle/>
          <a:p>
            <a:pPr marL="0" indent="0">
              <a:lnSpc>
                <a:spcPct val="150000"/>
              </a:lnSpc>
              <a:buNone/>
            </a:pPr>
            <a:r>
              <a:rPr lang="en-US" sz="1600" b="1" dirty="0">
                <a:latin typeface="Open Sans"/>
                <a:ea typeface="+mn-lt"/>
                <a:cs typeface="+mn-lt"/>
              </a:rPr>
              <a:t>Hi there,</a:t>
            </a:r>
            <a:br>
              <a:rPr lang="en-US" sz="1600" b="1" dirty="0">
                <a:latin typeface="Open Sans"/>
              </a:rPr>
            </a:br>
            <a:r>
              <a:rPr lang="en-US" sz="1600" b="1" dirty="0">
                <a:latin typeface="Open Sans"/>
                <a:ea typeface="+mn-lt"/>
                <a:cs typeface="+mn-lt"/>
              </a:rPr>
              <a:t>I hope you're having a fantastic month so far. How do you feel after reading the last Alert regarding your accomplishments?</a:t>
            </a:r>
            <a:r>
              <a:rPr lang="en-US" sz="1600" b="1" dirty="0">
                <a:solidFill>
                  <a:srgbClr val="FF0000"/>
                </a:solidFill>
                <a:latin typeface="Open Sans"/>
                <a:ea typeface="+mn-lt"/>
                <a:cs typeface="+mn-lt"/>
              </a:rPr>
              <a:t> To recap, your action taking helped 100+ Representatives/Senators to sign on to 3 different petitions (Dear Colleague letters) in such a short amount of time! </a:t>
            </a:r>
            <a:r>
              <a:rPr lang="en-US" sz="1600" b="1" dirty="0">
                <a:latin typeface="Open Sans"/>
                <a:ea typeface="+mn-lt"/>
                <a:cs typeface="+mn-lt"/>
              </a:rPr>
              <a:t>To see the previous action alert, you can click </a:t>
            </a:r>
            <a:r>
              <a:rPr lang="en-US" sz="1600" b="1" dirty="0">
                <a:latin typeface="Open Sans"/>
                <a:ea typeface="+mn-lt"/>
                <a:cs typeface="+mn-lt"/>
                <a:hlinkClick r:id="rId2"/>
              </a:rPr>
              <a:t>here</a:t>
            </a:r>
            <a:r>
              <a:rPr lang="en-US" sz="1600" b="1" dirty="0">
                <a:latin typeface="Open Sans"/>
                <a:ea typeface="+mn-lt"/>
                <a:cs typeface="+mn-lt"/>
              </a:rPr>
              <a:t>. You've truly had such an immediate impact on your members of Congress, and it shows. RESULTS could not have the grand impact it has without action takers like yourselves, so thank you very much. </a:t>
            </a:r>
            <a:endParaRPr lang="en-US" sz="1600" b="1" dirty="0">
              <a:latin typeface="Open Sans"/>
              <a:ea typeface="Open Sans"/>
              <a:cs typeface="Calibri" panose="020F0502020204030204"/>
            </a:endParaRPr>
          </a:p>
          <a:p>
            <a:pPr marL="0" indent="0">
              <a:lnSpc>
                <a:spcPct val="150000"/>
              </a:lnSpc>
              <a:buNone/>
            </a:pPr>
            <a:r>
              <a:rPr lang="en-US" sz="1600" b="1" dirty="0">
                <a:latin typeface="Open Sans"/>
                <a:ea typeface="+mn-lt"/>
                <a:cs typeface="+mn-lt"/>
              </a:rPr>
              <a:t>With that being said, we need your continued support to send another message to President Biden about the importance of sharing our vaccine technology and developments with the rest of the world. </a:t>
            </a:r>
            <a:endParaRPr lang="en-US" sz="1600" b="1" dirty="0">
              <a:latin typeface="+mn-ea"/>
            </a:endParaRPr>
          </a:p>
          <a:p>
            <a:pPr marL="0" indent="0">
              <a:lnSpc>
                <a:spcPct val="150000"/>
              </a:lnSpc>
              <a:buNone/>
            </a:pPr>
            <a:r>
              <a:rPr lang="en-US" sz="1600" b="1" dirty="0">
                <a:latin typeface="Open Sans"/>
                <a:ea typeface="+mn-lt"/>
                <a:cs typeface="+mn-lt"/>
              </a:rPr>
              <a:t>Feel free to share your thoughts about American children going back to school in person, or how </a:t>
            </a:r>
            <a:r>
              <a:rPr lang="en-US" sz="1600" b="1" dirty="0">
                <a:latin typeface="Open Sans"/>
                <a:ea typeface="+mn-lt"/>
                <a:cs typeface="+mn-lt"/>
                <a:hlinkClick r:id="rId3"/>
              </a:rPr>
              <a:t>vaccines in your state</a:t>
            </a:r>
            <a:r>
              <a:rPr lang="en-US" sz="1600" b="1" dirty="0">
                <a:latin typeface="Open Sans"/>
                <a:ea typeface="+mn-lt"/>
                <a:cs typeface="+mn-lt"/>
              </a:rPr>
              <a:t> are having to be thrown away from lack of use/storing complications. From there, you can associate that with if the entire world doesn't have access to the COVID-19 vaccine, then none of us are truly safe from this virus. Of course, these are just suggestions, so feel free to personalize your message how you see fit. </a:t>
            </a:r>
            <a:endParaRPr lang="en-US" sz="1600" b="1" dirty="0">
              <a:latin typeface="Open Sans"/>
              <a:ea typeface="Open Sans"/>
              <a:cs typeface="Calibri" panose="020F0502020204030204"/>
            </a:endParaRPr>
          </a:p>
          <a:p>
            <a:pPr marL="0" indent="0">
              <a:lnSpc>
                <a:spcPct val="150000"/>
              </a:lnSpc>
              <a:buNone/>
            </a:pPr>
            <a:r>
              <a:rPr lang="en-US" sz="1600" b="1" dirty="0">
                <a:solidFill>
                  <a:srgbClr val="FF0000"/>
                </a:solidFill>
                <a:latin typeface="Open Sans"/>
                <a:ea typeface="+mn-lt"/>
                <a:cs typeface="+mn-lt"/>
              </a:rPr>
              <a:t>Will you help us by clicking on </a:t>
            </a:r>
            <a:r>
              <a:rPr lang="en-US" sz="1600" b="1" dirty="0">
                <a:solidFill>
                  <a:srgbClr val="FF0000"/>
                </a:solidFill>
                <a:latin typeface="Open Sans"/>
                <a:ea typeface="+mn-lt"/>
                <a:cs typeface="+mn-lt"/>
                <a:hlinkClick r:id="rId4">
                  <a:extLst>
                    <a:ext uri="{A12FA001-AC4F-418D-AE19-62706E023703}">
                      <ahyp:hlinkClr xmlns:ahyp="http://schemas.microsoft.com/office/drawing/2018/hyperlinkcolor" val="tx"/>
                    </a:ext>
                  </a:extLst>
                </a:hlinkClick>
              </a:rPr>
              <a:t>this link</a:t>
            </a:r>
            <a:r>
              <a:rPr lang="en-US" sz="1600" b="1" dirty="0">
                <a:solidFill>
                  <a:srgbClr val="FF0000"/>
                </a:solidFill>
                <a:latin typeface="Open Sans"/>
                <a:ea typeface="+mn-lt"/>
                <a:cs typeface="+mn-lt"/>
              </a:rPr>
              <a:t> that will take you to a webpage where you can personalize an already written message to President Biden? </a:t>
            </a:r>
            <a:endParaRPr lang="en-US" sz="1600" b="1" dirty="0">
              <a:solidFill>
                <a:srgbClr val="FF0000"/>
              </a:solidFill>
              <a:latin typeface="Open Sans"/>
              <a:ea typeface="Open Sans"/>
              <a:cs typeface="Calibri" panose="020F0502020204030204"/>
            </a:endParaRPr>
          </a:p>
        </p:txBody>
      </p:sp>
      <p:pic>
        <p:nvPicPr>
          <p:cNvPr id="5" name="Picture 4" descr="A picture containing logo&#10;&#10;Description automatically generated">
            <a:extLst>
              <a:ext uri="{FF2B5EF4-FFF2-40B4-BE49-F238E27FC236}">
                <a16:creationId xmlns:a16="http://schemas.microsoft.com/office/drawing/2014/main" id="{009E169E-787C-4BD3-835E-FB232675843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923001" y="209160"/>
            <a:ext cx="1086125" cy="860362"/>
          </a:xfrm>
          <a:prstGeom prst="rect">
            <a:avLst/>
          </a:prstGeom>
        </p:spPr>
      </p:pic>
    </p:spTree>
    <p:extLst>
      <p:ext uri="{BB962C8B-B14F-4D97-AF65-F5344CB8AC3E}">
        <p14:creationId xmlns:p14="http://schemas.microsoft.com/office/powerpoint/2010/main" val="1868934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2C22A-0000-4E91-BFFE-B0AF072A053C}"/>
              </a:ext>
            </a:extLst>
          </p:cNvPr>
          <p:cNvSpPr>
            <a:spLocks noGrp="1"/>
          </p:cNvSpPr>
          <p:nvPr>
            <p:ph type="title"/>
          </p:nvPr>
        </p:nvSpPr>
        <p:spPr>
          <a:xfrm>
            <a:off x="87086" y="60325"/>
            <a:ext cx="10972800" cy="1924277"/>
          </a:xfrm>
        </p:spPr>
        <p:txBody>
          <a:bodyPr>
            <a:normAutofit/>
          </a:bodyPr>
          <a:lstStyle/>
          <a:p>
            <a:pPr algn="ctr"/>
            <a:r>
              <a:rPr lang="en-US" sz="3600" b="1">
                <a:solidFill>
                  <a:srgbClr val="FF0000"/>
                </a:solidFill>
                <a:latin typeface="Open Sans"/>
                <a:ea typeface="Open Sans"/>
                <a:cs typeface="Calibri Light"/>
              </a:rPr>
              <a:t>Benefits of utilizing the Action Center on the RESULTS website</a:t>
            </a:r>
            <a:endParaRPr lang="en-US" sz="3600" b="1">
              <a:solidFill>
                <a:srgbClr val="FF0000"/>
              </a:solidFill>
              <a:latin typeface="Open Sans"/>
              <a:ea typeface="Open Sans"/>
              <a:cs typeface="Open Sans"/>
            </a:endParaRPr>
          </a:p>
        </p:txBody>
      </p:sp>
      <p:sp>
        <p:nvSpPr>
          <p:cNvPr id="3" name="Content Placeholder 2">
            <a:extLst>
              <a:ext uri="{FF2B5EF4-FFF2-40B4-BE49-F238E27FC236}">
                <a16:creationId xmlns:a16="http://schemas.microsoft.com/office/drawing/2014/main" id="{009D599E-5D82-4364-89B2-8566D1EAB2EF}"/>
              </a:ext>
            </a:extLst>
          </p:cNvPr>
          <p:cNvSpPr>
            <a:spLocks noGrp="1"/>
          </p:cNvSpPr>
          <p:nvPr>
            <p:ph sz="half" idx="1"/>
          </p:nvPr>
        </p:nvSpPr>
        <p:spPr>
          <a:xfrm>
            <a:off x="631373" y="1869168"/>
            <a:ext cx="11234054" cy="4351338"/>
          </a:xfrm>
        </p:spPr>
        <p:txBody>
          <a:bodyPr vert="horz" lIns="91440" tIns="45720" rIns="91440" bIns="45720" rtlCol="0" anchor="t">
            <a:normAutofit fontScale="77500" lnSpcReduction="20000"/>
          </a:bodyPr>
          <a:lstStyle/>
          <a:p>
            <a:pPr>
              <a:lnSpc>
                <a:spcPct val="200000"/>
              </a:lnSpc>
            </a:pPr>
            <a:r>
              <a:rPr lang="en-US" b="1" dirty="0">
                <a:latin typeface="Open Sans"/>
                <a:ea typeface="Open Sans"/>
                <a:cs typeface="Calibri"/>
              </a:rPr>
              <a:t>Members can check their online actions</a:t>
            </a:r>
            <a:endParaRPr lang="en-US" b="1" dirty="0">
              <a:cs typeface="Calibri"/>
            </a:endParaRPr>
          </a:p>
          <a:p>
            <a:pPr>
              <a:lnSpc>
                <a:spcPct val="200000"/>
              </a:lnSpc>
            </a:pPr>
            <a:r>
              <a:rPr lang="en-US" b="1" dirty="0">
                <a:latin typeface="Open Sans"/>
                <a:ea typeface="Open Sans"/>
                <a:cs typeface="Calibri"/>
              </a:rPr>
              <a:t>We can see when they've taken action, which we can then relay to you all</a:t>
            </a:r>
          </a:p>
          <a:p>
            <a:pPr>
              <a:lnSpc>
                <a:spcPct val="200000"/>
              </a:lnSpc>
            </a:pPr>
            <a:r>
              <a:rPr lang="en-US" b="1" dirty="0">
                <a:latin typeface="Open Sans"/>
                <a:ea typeface="Open Sans"/>
                <a:cs typeface="Calibri"/>
              </a:rPr>
              <a:t>They can include a personalized message </a:t>
            </a:r>
          </a:p>
          <a:p>
            <a:pPr>
              <a:lnSpc>
                <a:spcPct val="200000"/>
              </a:lnSpc>
            </a:pPr>
            <a:r>
              <a:rPr lang="en-US" b="1" dirty="0">
                <a:latin typeface="Open Sans"/>
                <a:ea typeface="Open Sans"/>
                <a:cs typeface="Calibri"/>
              </a:rPr>
              <a:t>The message will go directly to the correct email address for either their Member of Congress and/or the Newspaper (if it's an LTE)</a:t>
            </a:r>
          </a:p>
          <a:p>
            <a:endParaRPr lang="en-US" dirty="0">
              <a:cs typeface="Calibri"/>
            </a:endParaRPr>
          </a:p>
          <a:p>
            <a:endParaRPr lang="en-US" dirty="0">
              <a:cs typeface="Calibri"/>
            </a:endParaRPr>
          </a:p>
        </p:txBody>
      </p:sp>
      <p:pic>
        <p:nvPicPr>
          <p:cNvPr id="6" name="Picture 5" descr="A picture containing logo&#10;&#10;Description automatically generated">
            <a:extLst>
              <a:ext uri="{FF2B5EF4-FFF2-40B4-BE49-F238E27FC236}">
                <a16:creationId xmlns:a16="http://schemas.microsoft.com/office/drawing/2014/main" id="{E3162398-55DC-4285-875A-5505DB32E0D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57687" y="209160"/>
            <a:ext cx="1151439" cy="925676"/>
          </a:xfrm>
          <a:prstGeom prst="rect">
            <a:avLst/>
          </a:prstGeom>
        </p:spPr>
      </p:pic>
    </p:spTree>
    <p:extLst>
      <p:ext uri="{BB962C8B-B14F-4D97-AF65-F5344CB8AC3E}">
        <p14:creationId xmlns:p14="http://schemas.microsoft.com/office/powerpoint/2010/main" val="203255302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B0BCA-9A3B-4BE7-B201-6F6516E7FE3B}"/>
              </a:ext>
            </a:extLst>
          </p:cNvPr>
          <p:cNvSpPr>
            <a:spLocks noGrp="1"/>
          </p:cNvSpPr>
          <p:nvPr>
            <p:ph type="title"/>
          </p:nvPr>
        </p:nvSpPr>
        <p:spPr>
          <a:xfrm>
            <a:off x="241301" y="311599"/>
            <a:ext cx="10249655" cy="1143000"/>
          </a:xfrm>
        </p:spPr>
        <p:txBody>
          <a:bodyPr>
            <a:noAutofit/>
          </a:bodyPr>
          <a:lstStyle/>
          <a:p>
            <a:r>
              <a:rPr lang="en-US" sz="4000" b="1">
                <a:solidFill>
                  <a:srgbClr val="FF0000"/>
                </a:solidFill>
                <a:latin typeface="Open Sans"/>
                <a:ea typeface="Open Sans"/>
                <a:cs typeface="Open Sans"/>
              </a:rPr>
              <a:t>Tips &amp; Tricks for Keeping your Members Engaged</a:t>
            </a:r>
            <a:endParaRPr lang="en-US" sz="4000"/>
          </a:p>
        </p:txBody>
      </p:sp>
      <p:sp>
        <p:nvSpPr>
          <p:cNvPr id="4" name="Content Placeholder 3">
            <a:extLst>
              <a:ext uri="{FF2B5EF4-FFF2-40B4-BE49-F238E27FC236}">
                <a16:creationId xmlns:a16="http://schemas.microsoft.com/office/drawing/2014/main" id="{870A9B58-ABDA-444D-BE83-8CB1A0347F32}"/>
              </a:ext>
            </a:extLst>
          </p:cNvPr>
          <p:cNvSpPr>
            <a:spLocks noGrp="1"/>
          </p:cNvSpPr>
          <p:nvPr>
            <p:ph idx="1"/>
          </p:nvPr>
        </p:nvSpPr>
        <p:spPr>
          <a:xfrm>
            <a:off x="1817914" y="1828801"/>
            <a:ext cx="10972800" cy="5119098"/>
          </a:xfrm>
        </p:spPr>
        <p:txBody>
          <a:bodyPr vert="horz" lIns="91440" tIns="45720" rIns="91440" bIns="45720" rtlCol="0" anchor="t">
            <a:normAutofit/>
          </a:bodyPr>
          <a:lstStyle/>
          <a:p>
            <a:pPr marL="456565" indent="-456565">
              <a:lnSpc>
                <a:spcPct val="150000"/>
              </a:lnSpc>
              <a:buFont typeface="Wingdings" panose="05000000000000000000" pitchFamily="2" charset="2"/>
              <a:buChar char="ü"/>
            </a:pPr>
            <a:r>
              <a:rPr lang="en-US" sz="2400" b="1" dirty="0">
                <a:latin typeface="Open Sans"/>
                <a:ea typeface="Open Sans"/>
                <a:cs typeface="Open Sans"/>
              </a:rPr>
              <a:t>Leverage “Track &amp; Resend”</a:t>
            </a:r>
            <a:endParaRPr lang="en-US" dirty="0">
              <a:latin typeface="Open Sans"/>
              <a:ea typeface="Open Sans"/>
              <a:cs typeface="Open Sans"/>
            </a:endParaRPr>
          </a:p>
          <a:p>
            <a:pPr marL="456565" indent="-456565">
              <a:lnSpc>
                <a:spcPct val="150000"/>
              </a:lnSpc>
              <a:buFont typeface="Wingdings" panose="05000000000000000000" pitchFamily="2" charset="2"/>
              <a:buChar char="ü"/>
            </a:pPr>
            <a:r>
              <a:rPr lang="en-US" sz="2400" b="1" dirty="0">
                <a:latin typeface="Open Sans"/>
                <a:ea typeface="Open Sans"/>
                <a:cs typeface="Open Sans"/>
              </a:rPr>
              <a:t>Send emails earlier in the week</a:t>
            </a:r>
          </a:p>
          <a:p>
            <a:pPr marL="456565" indent="-456565">
              <a:lnSpc>
                <a:spcPct val="150000"/>
              </a:lnSpc>
              <a:buFont typeface="Wingdings" panose="05000000000000000000" pitchFamily="2" charset="2"/>
              <a:buChar char="ü"/>
            </a:pPr>
            <a:r>
              <a:rPr lang="en-US" sz="2400" b="1" dirty="0">
                <a:latin typeface="Open Sans"/>
                <a:ea typeface="Open Sans"/>
                <a:cs typeface="Open Sans"/>
              </a:rPr>
              <a:t>Send emails between 11am-4pm</a:t>
            </a:r>
          </a:p>
          <a:p>
            <a:pPr marL="456565" indent="-456565">
              <a:lnSpc>
                <a:spcPct val="150000"/>
              </a:lnSpc>
              <a:buFont typeface="Wingdings" panose="05000000000000000000" pitchFamily="2" charset="2"/>
              <a:buChar char="ü"/>
            </a:pPr>
            <a:r>
              <a:rPr lang="en-US" sz="2400" b="1" dirty="0">
                <a:latin typeface="Open Sans"/>
                <a:ea typeface="Open Sans"/>
                <a:cs typeface="Open Sans"/>
              </a:rPr>
              <a:t>Keep emails under 250 words</a:t>
            </a:r>
          </a:p>
          <a:p>
            <a:pPr marL="456565" indent="-456565">
              <a:lnSpc>
                <a:spcPct val="150000"/>
              </a:lnSpc>
              <a:buFont typeface="Wingdings" panose="05000000000000000000" pitchFamily="2" charset="2"/>
              <a:buChar char="ü"/>
            </a:pPr>
            <a:r>
              <a:rPr lang="en-US" sz="2400" b="1" dirty="0">
                <a:latin typeface="Open Sans"/>
                <a:ea typeface="Open Sans"/>
                <a:cs typeface="Open Sans"/>
              </a:rPr>
              <a:t>Include 1-2 Action Links At Most</a:t>
            </a:r>
          </a:p>
          <a:p>
            <a:pPr marL="456565" indent="-456565">
              <a:lnSpc>
                <a:spcPct val="150000"/>
              </a:lnSpc>
              <a:buFont typeface="Wingdings" panose="05000000000000000000" pitchFamily="2" charset="2"/>
              <a:buChar char="ü"/>
            </a:pPr>
            <a:r>
              <a:rPr lang="en-US" sz="2400" b="1" dirty="0">
                <a:latin typeface="Open Sans"/>
                <a:ea typeface="Open Sans"/>
                <a:cs typeface="Open Sans"/>
              </a:rPr>
              <a:t>Link to your Action earlier in the email</a:t>
            </a:r>
          </a:p>
          <a:p>
            <a:pPr marL="456565" indent="-456565">
              <a:lnSpc>
                <a:spcPct val="150000"/>
              </a:lnSpc>
              <a:buFont typeface="Wingdings" panose="05000000000000000000" pitchFamily="2" charset="2"/>
              <a:buChar char="ü"/>
            </a:pPr>
            <a:r>
              <a:rPr lang="en-US" sz="2400" b="1" dirty="0">
                <a:latin typeface="Open Sans"/>
                <a:ea typeface="Open Sans"/>
                <a:cs typeface="Open Sans"/>
              </a:rPr>
              <a:t>Personalized outreach ---&gt; try giving your member a call and thanking them for their advocacy</a:t>
            </a:r>
          </a:p>
          <a:p>
            <a:pPr marL="456565" indent="-456565"/>
            <a:endParaRPr lang="en-US">
              <a:cs typeface="Calibri"/>
            </a:endParaRPr>
          </a:p>
        </p:txBody>
      </p:sp>
    </p:spTree>
    <p:extLst>
      <p:ext uri="{BB962C8B-B14F-4D97-AF65-F5344CB8AC3E}">
        <p14:creationId xmlns:p14="http://schemas.microsoft.com/office/powerpoint/2010/main" val="178565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wipe(down)">
                                      <p:cBhvr>
                                        <p:cTn id="11" dur="500"/>
                                        <p:tgtEl>
                                          <p:spTgt spid="4">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Effect transition="in" filter="wipe(down)">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wipe(down)">
                                      <p:cBhvr>
                                        <p:cTn id="21" dur="500"/>
                                        <p:tgtEl>
                                          <p:spTgt spid="4">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4">
                                            <p:txEl>
                                              <p:pRg st="4" end="4"/>
                                            </p:txEl>
                                          </p:spTgt>
                                        </p:tgtEl>
                                        <p:attrNameLst>
                                          <p:attrName>style.visibility</p:attrName>
                                        </p:attrNameLst>
                                      </p:cBhvr>
                                      <p:to>
                                        <p:strVal val="visible"/>
                                      </p:to>
                                    </p:set>
                                    <p:animEffect transition="in" filter="wipe(down)">
                                      <p:cBhvr>
                                        <p:cTn id="26" dur="500"/>
                                        <p:tgtEl>
                                          <p:spTgt spid="4">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Effect transition="in" filter="wipe(down)">
                                      <p:cBhvr>
                                        <p:cTn id="31" dur="500"/>
                                        <p:tgtEl>
                                          <p:spTgt spid="4">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4">
                                            <p:txEl>
                                              <p:pRg st="6" end="6"/>
                                            </p:txEl>
                                          </p:spTgt>
                                        </p:tgtEl>
                                        <p:attrNameLst>
                                          <p:attrName>style.visibility</p:attrName>
                                        </p:attrNameLst>
                                      </p:cBhvr>
                                      <p:to>
                                        <p:strVal val="visible"/>
                                      </p:to>
                                    </p:set>
                                    <p:animEffect transition="in" filter="wipe(down)">
                                      <p:cBhvr>
                                        <p:cTn id="36"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8BF05-A773-429F-B245-4C7342D4CFCE}"/>
              </a:ext>
            </a:extLst>
          </p:cNvPr>
          <p:cNvSpPr>
            <a:spLocks noGrp="1"/>
          </p:cNvSpPr>
          <p:nvPr>
            <p:ph type="title"/>
          </p:nvPr>
        </p:nvSpPr>
        <p:spPr/>
        <p:txBody>
          <a:bodyPr/>
          <a:lstStyle/>
          <a:p>
            <a:pPr algn="ctr"/>
            <a:r>
              <a:rPr lang="en-US" b="1">
                <a:solidFill>
                  <a:srgbClr val="FF0000"/>
                </a:solidFill>
                <a:latin typeface="Open Sans"/>
                <a:ea typeface="Open Sans"/>
                <a:cs typeface="Calibri Light"/>
              </a:rPr>
              <a:t>Ways to Track Retention</a:t>
            </a:r>
            <a:endParaRPr lang="en-US" b="1">
              <a:solidFill>
                <a:srgbClr val="FF0000"/>
              </a:solidFill>
              <a:latin typeface="Open Sans"/>
              <a:ea typeface="Open Sans"/>
              <a:cs typeface="Open Sans"/>
            </a:endParaRPr>
          </a:p>
        </p:txBody>
      </p:sp>
      <p:sp>
        <p:nvSpPr>
          <p:cNvPr id="3" name="Content Placeholder 2">
            <a:extLst>
              <a:ext uri="{FF2B5EF4-FFF2-40B4-BE49-F238E27FC236}">
                <a16:creationId xmlns:a16="http://schemas.microsoft.com/office/drawing/2014/main" id="{7CBF67E9-0747-44DB-A9B4-B89F4F96BB92}"/>
              </a:ext>
            </a:extLst>
          </p:cNvPr>
          <p:cNvSpPr>
            <a:spLocks noGrp="1"/>
          </p:cNvSpPr>
          <p:nvPr>
            <p:ph idx="1"/>
          </p:nvPr>
        </p:nvSpPr>
        <p:spPr/>
        <p:txBody>
          <a:bodyPr vert="horz" lIns="91440" tIns="45720" rIns="91440" bIns="45720" rtlCol="0" anchor="t">
            <a:normAutofit fontScale="85000" lnSpcReduction="10000"/>
          </a:bodyPr>
          <a:lstStyle/>
          <a:p>
            <a:pPr>
              <a:lnSpc>
                <a:spcPct val="200000"/>
              </a:lnSpc>
            </a:pPr>
            <a:r>
              <a:rPr lang="en-US" b="1" dirty="0">
                <a:latin typeface="Open Sans"/>
                <a:ea typeface="Open Sans"/>
                <a:cs typeface="Calibri"/>
              </a:rPr>
              <a:t>If you're using email to send the alerts or your newsletter to your members; you can change your settings to deliver back an email that lets you know if they read it</a:t>
            </a:r>
            <a:endParaRPr lang="en-US" b="1" dirty="0">
              <a:cs typeface="Calibri"/>
            </a:endParaRPr>
          </a:p>
          <a:p>
            <a:pPr lvl="1">
              <a:lnSpc>
                <a:spcPct val="200000"/>
              </a:lnSpc>
            </a:pPr>
            <a:r>
              <a:rPr lang="en-US" b="1" dirty="0">
                <a:latin typeface="Open Sans"/>
                <a:ea typeface="Open Sans"/>
                <a:cs typeface="Calibri"/>
              </a:rPr>
              <a:t>Let me know if you need help doing this </a:t>
            </a:r>
          </a:p>
          <a:p>
            <a:pPr>
              <a:lnSpc>
                <a:spcPct val="200000"/>
              </a:lnSpc>
            </a:pPr>
            <a:r>
              <a:rPr lang="en-US" b="1" dirty="0">
                <a:latin typeface="Open Sans"/>
                <a:ea typeface="Open Sans"/>
                <a:cs typeface="Calibri"/>
              </a:rPr>
              <a:t>You can use Mailchimp – it lets you know who opened your email</a:t>
            </a:r>
            <a:r>
              <a:rPr lang="en-US" dirty="0">
                <a:latin typeface="Open Sans"/>
                <a:ea typeface="Open Sans"/>
                <a:cs typeface="Calibri"/>
              </a:rPr>
              <a:t> </a:t>
            </a:r>
          </a:p>
          <a:p>
            <a:pPr marL="0" indent="0">
              <a:buNone/>
            </a:pPr>
            <a:endParaRPr lang="en-US" dirty="0">
              <a:latin typeface="Open Sans"/>
              <a:ea typeface="Open Sans"/>
              <a:cs typeface="Calibri"/>
            </a:endParaRPr>
          </a:p>
          <a:p>
            <a:endParaRPr lang="en-US" dirty="0">
              <a:cs typeface="Calibri"/>
            </a:endParaRPr>
          </a:p>
        </p:txBody>
      </p:sp>
    </p:spTree>
    <p:extLst>
      <p:ext uri="{BB962C8B-B14F-4D97-AF65-F5344CB8AC3E}">
        <p14:creationId xmlns:p14="http://schemas.microsoft.com/office/powerpoint/2010/main" val="3995138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2020 Rebrand Colors">
      <a:dk1>
        <a:srgbClr val="000000"/>
      </a:dk1>
      <a:lt1>
        <a:sysClr val="window" lastClr="FFFFFF"/>
      </a:lt1>
      <a:dk2>
        <a:srgbClr val="E41034"/>
      </a:dk2>
      <a:lt2>
        <a:srgbClr val="F3F0E9"/>
      </a:lt2>
      <a:accent1>
        <a:srgbClr val="45AFD0"/>
      </a:accent1>
      <a:accent2>
        <a:srgbClr val="F0AA19"/>
      </a:accent2>
      <a:accent3>
        <a:srgbClr val="56AB46"/>
      </a:accent3>
      <a:accent4>
        <a:srgbClr val="886BB0"/>
      </a:accent4>
      <a:accent5>
        <a:srgbClr val="C645A4"/>
      </a:accent5>
      <a:accent6>
        <a:srgbClr val="F77024"/>
      </a:accent6>
      <a:hlink>
        <a:srgbClr val="45AFD0"/>
      </a:hlink>
      <a:folHlink>
        <a:srgbClr val="9800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46</TotalTime>
  <Words>1379</Words>
  <Application>Microsoft Office PowerPoint</Application>
  <PresentationFormat>Widescreen</PresentationFormat>
  <Paragraphs>110</Paragraphs>
  <Slides>21</Slides>
  <Notes>0</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21</vt:i4>
      </vt:variant>
    </vt:vector>
  </HeadingPairs>
  <TitlesOfParts>
    <vt:vector size="31" baseType="lpstr">
      <vt:lpstr>Arial</vt:lpstr>
      <vt:lpstr>Calibri</vt:lpstr>
      <vt:lpstr>Calibri Light</vt:lpstr>
      <vt:lpstr>Courier New</vt:lpstr>
      <vt:lpstr>Open Sans</vt:lpstr>
      <vt:lpstr>Wingdings</vt:lpstr>
      <vt:lpstr>office theme</vt:lpstr>
      <vt:lpstr>Custom Design</vt:lpstr>
      <vt:lpstr>Office Theme</vt:lpstr>
      <vt:lpstr>Office Theme</vt:lpstr>
      <vt:lpstr>PowerPoint Presentation</vt:lpstr>
      <vt:lpstr>PowerPoint Presentation</vt:lpstr>
      <vt:lpstr>Welcome to any new advocates, please go ahead and put your name and where you're joining from in the chat!</vt:lpstr>
      <vt:lpstr>Who/what is your favorite cartoon or animated character? </vt:lpstr>
      <vt:lpstr>2nd Action Alert of July (#8)</vt:lpstr>
      <vt:lpstr>1st Action Alert of August (#9) </vt:lpstr>
      <vt:lpstr>Benefits of utilizing the Action Center on the RESULTS website</vt:lpstr>
      <vt:lpstr>Tips &amp; Tricks for Keeping your Members Engaged</vt:lpstr>
      <vt:lpstr>Ways to Track Retention</vt:lpstr>
      <vt:lpstr>Example of Gmail – Tracking emails</vt:lpstr>
      <vt:lpstr>Example of Outlook – Tracking emails</vt:lpstr>
      <vt:lpstr>Mailchimp – Tracking Report</vt:lpstr>
      <vt:lpstr>Letters to the Editor (LTE's) </vt:lpstr>
      <vt:lpstr>LTE's continued</vt:lpstr>
      <vt:lpstr>Who has added new members to their network? </vt:lpstr>
      <vt:lpstr>August Update on Member Outreach</vt:lpstr>
      <vt:lpstr>Would you like me to reach out to advocates in districts your group covers?   Let me know!</vt:lpstr>
      <vt:lpstr>How has your personal outreach been going?   More resources here</vt:lpstr>
      <vt:lpstr>When doing outreach…</vt:lpstr>
      <vt:lpstr> Upcoming Action Alerts Dates   You can find previous Action Alerts here. </vt:lpstr>
      <vt:lpstr>Have a great afternoon/evening!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Leone</dc:creator>
  <cp:lastModifiedBy>Sarah Leone</cp:lastModifiedBy>
  <cp:revision>308</cp:revision>
  <dcterms:created xsi:type="dcterms:W3CDTF">2021-08-17T20:47:08Z</dcterms:created>
  <dcterms:modified xsi:type="dcterms:W3CDTF">2021-08-18T14:49:26Z</dcterms:modified>
</cp:coreProperties>
</file>